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8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10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5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2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00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5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26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17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8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5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AA0E-05EA-4F3F-8939-21C5B92196E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912D6-E994-4410-89BB-DA7E2A6B93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57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68996"/>
              </p:ext>
            </p:extLst>
          </p:nvPr>
        </p:nvGraphicFramePr>
        <p:xfrm>
          <a:off x="147721" y="7409637"/>
          <a:ext cx="6571660" cy="1680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361"/>
                <a:gridCol w="1728938"/>
                <a:gridCol w="876312"/>
                <a:gridCol w="1203838"/>
                <a:gridCol w="1815211"/>
              </a:tblGrid>
              <a:tr h="398724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-150" dirty="0" smtClean="0">
                          <a:solidFill>
                            <a:schemeClr val="bg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少しでも気になることがあれば、右記の番号までご返信ください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返信用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FAX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番号：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XX-XXXX-XXXX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b="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</a:tr>
              <a:tr h="398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ご希望内容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□無料査定希望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□詳しく聞きたい</a:t>
                      </a:r>
                      <a:endParaRPr kumimoji="1" lang="en-US" altLang="ja-JP" sz="1200" b="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□今後案内不要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</a:tr>
              <a:tr h="328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貴社名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ご担当者様名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43" marR="91443" marT="45697" marB="45697" anchor="ctr"/>
                </a:tc>
              </a:tr>
              <a:tr h="279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ご住所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639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ご連絡先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TEL</a:t>
                      </a:r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FAX</a:t>
                      </a:r>
                      <a:r>
                        <a:rPr kumimoji="1" lang="ja-JP" altLang="en-US" sz="1200" b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endParaRPr kumimoji="1" lang="ja-JP" altLang="en-US" sz="1200" b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43" marR="91443" marT="45697" marB="4569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18"/>
          <p:cNvSpPr>
            <a:spLocks noChangeArrowheads="1"/>
          </p:cNvSpPr>
          <p:nvPr/>
        </p:nvSpPr>
        <p:spPr bwMode="auto">
          <a:xfrm>
            <a:off x="0" y="84738"/>
            <a:ext cx="6836352" cy="64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ja-JP" altLang="en-US" sz="3600" b="1" i="1" spc="-300" dirty="0" smtClean="0">
                <a:ln w="1905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その〇〇ちょっとまった！！</a:t>
            </a:r>
            <a:endParaRPr lang="ja-JP" altLang="en-US" sz="3600" b="1" i="1" spc="-300" dirty="0">
              <a:ln w="1905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21892" y="776536"/>
            <a:ext cx="6680870" cy="706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/>
          <a:p>
            <a:pPr algn="ctr" eaLnBrk="1" hangingPunct="1"/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サンプル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/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サンプル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/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サンプル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/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サンプル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全般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  <a:sym typeface="HGP創英角ｺﾞｼｯｸUB" pitchFamily="50" charset="-128"/>
            </a:endParaRPr>
          </a:p>
          <a:p>
            <a:pPr algn="ctr"/>
            <a:r>
              <a:rPr lang="ja-JP" altLang="en-US" sz="20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どこよりも高く</a:t>
            </a:r>
            <a:r>
              <a:rPr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買取</a:t>
            </a:r>
            <a:r>
              <a:rPr lang="ja-JP" altLang="en-US" sz="20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いたします！！ 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HGP創英角ｺﾞｼｯｸUB" pitchFamily="50" charset="-128"/>
              </a:rPr>
              <a:t>　</a:t>
            </a:r>
          </a:p>
        </p:txBody>
      </p:sp>
      <p:sp>
        <p:nvSpPr>
          <p:cNvPr id="10" name="正方形/長方形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57915" y="2289359"/>
            <a:ext cx="6587355" cy="44593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9115" tIns="46440" rIns="89115" bIns="46440" anchor="ctr"/>
          <a:lstStyle>
            <a:lvl1pPr>
              <a:lnSpc>
                <a:spcPct val="90000"/>
              </a:lnSpc>
              <a:spcBef>
                <a:spcPts val="838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ja-JP" altLang="en-US" sz="2000" b="1" spc="-150" dirty="0" smtClean="0">
                <a:solidFill>
                  <a:srgbClr val="FFFFFF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anose="020B0600070205080204" pitchFamily="50" charset="-128"/>
              </a:rPr>
              <a:t>下取り</a:t>
            </a:r>
            <a:r>
              <a:rPr lang="ja-JP" altLang="en-US" sz="2000" b="1" spc="-150" dirty="0">
                <a:solidFill>
                  <a:srgbClr val="FFFFFF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anose="020B0600070205080204" pitchFamily="50" charset="-128"/>
              </a:rPr>
              <a:t>などでお安く</a:t>
            </a:r>
            <a:r>
              <a:rPr lang="ja-JP" altLang="en-US" sz="2000" b="1" spc="-150" dirty="0" smtClean="0">
                <a:solidFill>
                  <a:srgbClr val="FFFFFF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anose="020B0600070205080204" pitchFamily="50" charset="-128"/>
              </a:rPr>
              <a:t>売られてませんか？？</a:t>
            </a:r>
            <a:endParaRPr lang="ja-JP" altLang="ja-JP" sz="2000" b="1" spc="-150" dirty="0">
              <a:solidFill>
                <a:srgbClr val="FFFFFF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2" name="テキスト ボックス 18"/>
          <p:cNvSpPr>
            <a:spLocks noChangeArrowheads="1"/>
          </p:cNvSpPr>
          <p:nvPr/>
        </p:nvSpPr>
        <p:spPr bwMode="auto">
          <a:xfrm>
            <a:off x="147333" y="6465168"/>
            <a:ext cx="2174127" cy="67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メリット１</a:t>
            </a:r>
            <a:endParaRPr lang="ja-JP" altLang="en-US" sz="1400" b="1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spc="-15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〇〇に関する費用がかかることは一切ありません！</a:t>
            </a:r>
            <a:endParaRPr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</p:txBody>
      </p:sp>
      <p:sp>
        <p:nvSpPr>
          <p:cNvPr id="13" name="テキスト ボックス 18"/>
          <p:cNvSpPr>
            <a:spLocks noChangeArrowheads="1"/>
          </p:cNvSpPr>
          <p:nvPr/>
        </p:nvSpPr>
        <p:spPr bwMode="auto">
          <a:xfrm>
            <a:off x="296180" y="1568624"/>
            <a:ext cx="6538632" cy="52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【</a:t>
            </a:r>
            <a:r>
              <a:rPr lang="ja-JP" altLang="en-US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〇〇グループ</a:t>
            </a:r>
            <a:r>
              <a:rPr lang="ja-JP" altLang="en-US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の</a:t>
            </a:r>
            <a:r>
              <a:rPr lang="ja-JP" altLang="en-US" sz="28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安心高価買取査定</a:t>
            </a:r>
            <a:r>
              <a:rPr lang="en-US" altLang="ja-JP" sz="24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】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019BF20-1644-5B40-BFDC-75F7080120DE}"/>
              </a:ext>
            </a:extLst>
          </p:cNvPr>
          <p:cNvSpPr txBox="1"/>
          <p:nvPr/>
        </p:nvSpPr>
        <p:spPr>
          <a:xfrm>
            <a:off x="157915" y="9273479"/>
            <a:ext cx="375354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株式</a:t>
            </a:r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会社</a:t>
            </a:r>
            <a:r>
              <a:rPr kumimoji="1"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SAMPLE</a:t>
            </a:r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（サンプル）</a:t>
            </a:r>
            <a:r>
              <a:rPr kumimoji="1"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-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業種名</a:t>
            </a:r>
            <a:r>
              <a:rPr kumimoji="1"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-</a:t>
            </a:r>
            <a:endParaRPr kumimoji="1"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〇〇県〇〇区〇〇</a:t>
            </a:r>
            <a:r>
              <a:rPr lang="en-US" altLang="ja-JP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X-X-X  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〇〇ビル</a:t>
            </a:r>
            <a:r>
              <a:rPr lang="en-US" altLang="ja-JP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X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階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</a:t>
            </a:r>
            <a:r>
              <a:rPr lang="en-US" altLang="ja-JP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TEL:XXXX-XXX-XXX</a:t>
            </a:r>
            <a:endParaRPr lang="en-US" altLang="ja-JP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サンプル株式会社のグループ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企業です。</a:t>
            </a:r>
            <a:endParaRPr kumimoji="1" lang="ja-JP" altLang="en-US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6B0DFDFD-0CA1-4D4A-A5C9-45CF2DBDA954}"/>
              </a:ext>
            </a:extLst>
          </p:cNvPr>
          <p:cNvSpPr txBox="1"/>
          <p:nvPr/>
        </p:nvSpPr>
        <p:spPr>
          <a:xfrm>
            <a:off x="33327" y="9073424"/>
            <a:ext cx="6858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HGP明朝E" panose="02020900000000000000" pitchFamily="18" charset="-128"/>
                <a:ea typeface="HGP明朝E" panose="02020900000000000000" pitchFamily="18" charset="-128"/>
              </a:rPr>
              <a:t>お問い合わせいただきました内容は、弊社の掲げる個人情報保護方針に</a:t>
            </a:r>
            <a:r>
              <a:rPr lang="ja-JP" altLang="en-US" sz="700" dirty="0">
                <a:latin typeface="HGP明朝E" panose="02020900000000000000" pitchFamily="18" charset="-128"/>
                <a:ea typeface="HGP明朝E" panose="02020900000000000000" pitchFamily="18" charset="-128"/>
              </a:rPr>
              <a:t>そって管理し、お客様の同意なく第三者に開示・提供することはございません。</a:t>
            </a:r>
            <a:endParaRPr kumimoji="1" lang="ja-JP" altLang="en-US" sz="7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9" name="テキスト ボックス 18"/>
          <p:cNvSpPr>
            <a:spLocks noChangeArrowheads="1"/>
          </p:cNvSpPr>
          <p:nvPr/>
        </p:nvSpPr>
        <p:spPr bwMode="auto">
          <a:xfrm>
            <a:off x="856405" y="2752945"/>
            <a:ext cx="5134549" cy="39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【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　★★★　買取事例　★★★　</a:t>
            </a:r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】</a:t>
            </a:r>
            <a:endParaRPr lang="en-US" altLang="ja-JP" sz="2000" b="1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493A74BD-B7DF-5C47-9A00-FEBA340703B8}"/>
              </a:ext>
            </a:extLst>
          </p:cNvPr>
          <p:cNvSpPr txBox="1"/>
          <p:nvPr/>
        </p:nvSpPr>
        <p:spPr>
          <a:xfrm>
            <a:off x="5388330" y="2844737"/>
            <a:ext cx="1024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税込金額</a:t>
            </a:r>
            <a:r>
              <a:rPr lang="ja-JP" altLang="en-US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</a:t>
            </a:r>
            <a:endParaRPr kumimoji="1" lang="ja-JP" altLang="en-US" sz="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005561" y="9387759"/>
            <a:ext cx="2699009" cy="310047"/>
            <a:chOff x="4440198" y="1591064"/>
            <a:chExt cx="2699009" cy="310047"/>
          </a:xfrm>
        </p:grpSpPr>
        <p:grpSp>
          <p:nvGrpSpPr>
            <p:cNvPr id="21" name="グループ化 20">
              <a:extLst>
                <a:ext uri="{FF2B5EF4-FFF2-40B4-BE49-F238E27FC236}">
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0000000}"/>
                </a:ext>
              </a:extLst>
            </p:cNvPr>
            <p:cNvGrpSpPr/>
            <p:nvPr/>
          </p:nvGrpSpPr>
          <p:grpSpPr>
            <a:xfrm>
              <a:off x="4440198" y="1601877"/>
              <a:ext cx="2289377" cy="299234"/>
              <a:chOff x="0" y="0"/>
              <a:chExt cx="3325091" cy="614796"/>
            </a:xfrm>
          </p:grpSpPr>
          <p:sp>
            <p:nvSpPr>
              <p:cNvPr id="22" name="四角形: 角を丸くする 34">
                <a:extLst>
                  <a:ext uri="{FF2B5EF4-FFF2-40B4-BE49-F238E27FC236}">
  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3000000}"/>
                  </a:ext>
                </a:extLst>
              </p:cNvPr>
              <p:cNvSpPr/>
              <p:nvPr/>
            </p:nvSpPr>
            <p:spPr>
              <a:xfrm>
                <a:off x="0" y="0"/>
                <a:ext cx="3325091" cy="614796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/>
                  <a:t>業界</a:t>
                </a:r>
              </a:p>
            </p:txBody>
          </p:sp>
          <p:sp>
            <p:nvSpPr>
              <p:cNvPr id="23" name="四角形: 角を丸くする 35">
                <a:extLst>
                  <a:ext uri="{FF2B5EF4-FFF2-40B4-BE49-F238E27FC236}">
  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4000000}"/>
                  </a:ext>
                </a:extLst>
              </p:cNvPr>
              <p:cNvSpPr/>
              <p:nvPr/>
            </p:nvSpPr>
            <p:spPr>
              <a:xfrm>
                <a:off x="2552935" y="45678"/>
                <a:ext cx="736372" cy="530901"/>
              </a:xfrm>
              <a:prstGeom prst="round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sp>
          <p:nvSpPr>
            <p:cNvPr id="24" name="正方形/長方形 23">
              <a:extLst>
                <a:ext uri="{FF2B5EF4-FFF2-40B4-BE49-F238E27FC236}">
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1000000}"/>
                </a:ext>
              </a:extLst>
            </p:cNvPr>
            <p:cNvSpPr/>
            <p:nvPr/>
          </p:nvSpPr>
          <p:spPr>
            <a:xfrm>
              <a:off x="4511742" y="1660881"/>
              <a:ext cx="1567984" cy="193869"/>
            </a:xfrm>
            <a:prstGeom prst="rect">
              <a:avLst/>
            </a:prstGeom>
            <a:noFill/>
          </p:spPr>
          <p:txBody>
            <a:bodyPr wrap="none" lIns="91440" tIns="45720" rIns="91440" bIns="45720" numCol="1">
              <a:prstTxWarp prst="textPlain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lvl="1" algn="ctr"/>
              <a:r>
                <a:rPr lang="ja-JP" altLang="en-US" sz="5400" dirty="0" smtClean="0">
                  <a:ln w="0"/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〇〇〇〇〇〇〇</a:t>
              </a:r>
              <a:endParaRPr lang="ja-JP" altLang="en-US" sz="5400" dirty="0">
                <a:ln w="0"/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2000000}"/>
                </a:ext>
              </a:extLst>
            </p:cNvPr>
            <p:cNvSpPr/>
            <p:nvPr/>
          </p:nvSpPr>
          <p:spPr>
            <a:xfrm>
              <a:off x="6244892" y="1685568"/>
              <a:ext cx="380982" cy="146453"/>
            </a:xfrm>
            <a:prstGeom prst="rect">
              <a:avLst/>
            </a:prstGeom>
            <a:noFill/>
          </p:spPr>
          <p:txBody>
            <a:bodyPr wrap="none" lIns="91440" tIns="45720" rIns="91440" bIns="45720" numCol="1">
              <a:prstTxWarp prst="textPlain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5400" cap="none" spc="0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検索</a:t>
              </a:r>
              <a:endParaRPr lang="en-US" altLang="ja-JP" sz="54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2F000000}"/>
                </a:ext>
              </a:extLst>
            </p:cNvPr>
            <p:cNvSpPr/>
            <p:nvPr/>
          </p:nvSpPr>
          <p:spPr>
            <a:xfrm>
              <a:off x="6801943" y="1591064"/>
              <a:ext cx="337264" cy="308380"/>
            </a:xfrm>
            <a:prstGeom prst="rect">
              <a:avLst/>
            </a:prstGeom>
            <a:noFill/>
          </p:spPr>
          <p:txBody>
            <a:bodyPr wrap="none" lIns="91440" tIns="45720" rIns="91440" bIns="45720" numCol="1">
              <a:prstTxWarp prst="textPlain">
                <a:avLst>
                  <a:gd name="adj" fmla="val 47191"/>
                </a:avLst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ja-JP" altLang="en-US" sz="5400" b="0" cap="none" spc="0" dirty="0">
                  <a:ln w="0"/>
                  <a:solidFill>
                    <a:schemeClr val="tx1"/>
                  </a:solidFill>
                </a:rPr>
                <a:t>👈</a:t>
              </a:r>
              <a:endParaRPr lang="en-US" altLang="ja-JP" sz="54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27" name="テキスト ボックス 18"/>
          <p:cNvSpPr>
            <a:spLocks noChangeArrowheads="1"/>
          </p:cNvSpPr>
          <p:nvPr/>
        </p:nvSpPr>
        <p:spPr bwMode="auto">
          <a:xfrm>
            <a:off x="2397039" y="6465168"/>
            <a:ext cx="2287500" cy="67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メリット２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spc="-150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〇〇な</a:t>
            </a:r>
            <a:r>
              <a:rPr lang="ja-JP" altLang="en-US" sz="1200" spc="-15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対応を心けているので、余計なお時間はかかりません！</a:t>
            </a:r>
            <a:endParaRPr lang="ja-JP" altLang="en-US" sz="1200" spc="-150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</p:txBody>
      </p:sp>
      <p:sp>
        <p:nvSpPr>
          <p:cNvPr id="28" name="テキスト ボックス 18"/>
          <p:cNvSpPr>
            <a:spLocks noChangeArrowheads="1"/>
          </p:cNvSpPr>
          <p:nvPr/>
        </p:nvSpPr>
        <p:spPr bwMode="auto">
          <a:xfrm>
            <a:off x="4679168" y="6465168"/>
            <a:ext cx="2025402" cy="67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70" tIns="45185" rIns="90370" bIns="45185">
            <a:spAutoFit/>
          </a:bodyPr>
          <a:lstStyle>
            <a:lvl1pPr>
              <a:lnSpc>
                <a:spcPct val="90000"/>
              </a:lnSpc>
              <a:spcBef>
                <a:spcPts val="838"/>
              </a:spcBef>
              <a:buFont typeface="Arial" charset="0"/>
              <a:buChar char="•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メリット３</a:t>
            </a:r>
            <a:endParaRPr lang="ja-JP" altLang="en-US" sz="1400" b="1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spc="-15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rPr>
              <a:t>原則〇〇までに〇〇させていただくので、リスクなし！</a:t>
            </a:r>
            <a:endParaRPr lang="ja-JP" altLang="en-US" sz="1200" spc="-150" dirty="0"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itchFamily="50" charset="-128"/>
            </a:endParaRPr>
          </a:p>
        </p:txBody>
      </p:sp>
      <p:sp>
        <p:nvSpPr>
          <p:cNvPr id="29" name="正方形/長方形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57915" y="5889104"/>
            <a:ext cx="6571659" cy="44593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89115" tIns="46440" rIns="89115" bIns="46440" anchor="ctr"/>
          <a:lstStyle>
            <a:lvl1pPr>
              <a:lnSpc>
                <a:spcPct val="90000"/>
              </a:lnSpc>
              <a:spcBef>
                <a:spcPts val="838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ja-JP" altLang="en-US" sz="2000" b="1" dirty="0" smtClean="0">
                <a:solidFill>
                  <a:srgbClr val="FFFFFF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anose="020B0600070205080204" pitchFamily="50" charset="-128"/>
              </a:rPr>
              <a:t>他にも高価買取実施中！まずはご相談ください！</a:t>
            </a:r>
            <a:endParaRPr lang="ja-JP" altLang="ja-JP" sz="2000" b="1" dirty="0">
              <a:solidFill>
                <a:srgbClr val="FFFFFF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sym typeface="ＭＳ Ｐゴシック" panose="020B060007020508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76544" y="3225463"/>
            <a:ext cx="6200928" cy="2312360"/>
            <a:chOff x="152962" y="3316472"/>
            <a:chExt cx="6576613" cy="2312360"/>
          </a:xfrm>
        </p:grpSpPr>
        <p:sp>
          <p:nvSpPr>
            <p:cNvPr id="4" name="テキスト ボックス 18"/>
            <p:cNvSpPr>
              <a:spLocks noChangeArrowheads="1"/>
            </p:cNvSpPr>
            <p:nvPr/>
          </p:nvSpPr>
          <p:spPr bwMode="auto">
            <a:xfrm>
              <a:off x="152962" y="3316472"/>
              <a:ext cx="3083826" cy="109152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370" tIns="45185" rIns="90370" bIns="45185">
              <a:spAutoFit/>
            </a:bodyPr>
            <a:lstStyle>
              <a:lvl1pPr>
                <a:lnSpc>
                  <a:spcPct val="90000"/>
                </a:lnSpc>
                <a:spcBef>
                  <a:spcPts val="838"/>
                </a:spcBef>
                <a:buFont typeface="Arial" charset="0"/>
                <a:buChar char="•"/>
                <a:defRPr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5pPr>
              <a:lvl6pPr marL="25146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6pPr>
              <a:lvl7pPr marL="29718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7pPr>
              <a:lvl8pPr marL="34290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8pPr>
              <a:lvl9pPr marL="38862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000" b="1" u="sng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製品</a:t>
              </a:r>
              <a:r>
                <a:rPr lang="ja-JP" altLang="en-US" sz="2000" b="1" u="sng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１</a:t>
              </a:r>
              <a:endParaRPr lang="en-US" altLang="ja-JP" sz="20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ja-JP" altLang="en-US" sz="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charset="0"/>
                <a:buNone/>
              </a:pP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買取価格：</a:t>
              </a:r>
              <a:r>
                <a:rPr lang="en-US" altLang="ja-JP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万円</a:t>
              </a:r>
              <a:endParaRPr lang="en-US" altLang="ja-JP" sz="1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型番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（</a:t>
              </a:r>
              <a:r>
                <a:rPr lang="en-US" altLang="ja-JP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年式）</a:t>
              </a:r>
              <a:endParaRPr lang="en-US" altLang="zh-TW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稼働時間：</a:t>
              </a:r>
              <a:r>
                <a:rPr lang="en-US" altLang="ja-JP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時間</a:t>
              </a:r>
            </a:p>
          </p:txBody>
        </p:sp>
        <p:sp>
          <p:nvSpPr>
            <p:cNvPr id="31" name="テキスト ボックス 18"/>
            <p:cNvSpPr>
              <a:spLocks noChangeArrowheads="1"/>
            </p:cNvSpPr>
            <p:nvPr/>
          </p:nvSpPr>
          <p:spPr bwMode="auto">
            <a:xfrm>
              <a:off x="3645748" y="3316803"/>
              <a:ext cx="3083826" cy="109152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370" tIns="45185" rIns="90370" bIns="45185">
              <a:spAutoFit/>
            </a:bodyPr>
            <a:lstStyle>
              <a:lvl1pPr>
                <a:lnSpc>
                  <a:spcPct val="90000"/>
                </a:lnSpc>
                <a:spcBef>
                  <a:spcPts val="838"/>
                </a:spcBef>
                <a:buFont typeface="Arial" charset="0"/>
                <a:buChar char="•"/>
                <a:defRPr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5pPr>
              <a:lvl6pPr marL="25146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6pPr>
              <a:lvl7pPr marL="29718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7pPr>
              <a:lvl8pPr marL="34290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8pPr>
              <a:lvl9pPr marL="38862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000" b="1" u="sng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製品３</a:t>
              </a:r>
              <a:endParaRPr lang="en-US" altLang="ja-JP" sz="20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ja-JP" altLang="en-US" sz="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買取価格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万</a:t>
              </a: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円</a:t>
              </a:r>
              <a:endPara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型番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（</a:t>
              </a:r>
              <a:r>
                <a:rPr lang="en-US" altLang="ja-JP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年式</a:t>
              </a: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）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稼働時間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時間</a:t>
              </a:r>
              <a:endParaRPr lang="zh-TW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</p:txBody>
        </p:sp>
        <p:sp>
          <p:nvSpPr>
            <p:cNvPr id="32" name="テキスト ボックス 18"/>
            <p:cNvSpPr>
              <a:spLocks noChangeArrowheads="1"/>
            </p:cNvSpPr>
            <p:nvPr/>
          </p:nvSpPr>
          <p:spPr bwMode="auto">
            <a:xfrm>
              <a:off x="166857" y="4521917"/>
              <a:ext cx="3083826" cy="110691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370" tIns="45185" rIns="90370" bIns="45185">
              <a:spAutoFit/>
            </a:bodyPr>
            <a:lstStyle>
              <a:lvl1pPr>
                <a:lnSpc>
                  <a:spcPct val="90000"/>
                </a:lnSpc>
                <a:spcBef>
                  <a:spcPts val="838"/>
                </a:spcBef>
                <a:buFont typeface="Arial" charset="0"/>
                <a:buChar char="•"/>
                <a:defRPr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5pPr>
              <a:lvl6pPr marL="25146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6pPr>
              <a:lvl7pPr marL="29718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7pPr>
              <a:lvl8pPr marL="34290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8pPr>
              <a:lvl9pPr marL="38862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000" b="1" u="sng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製品２</a:t>
              </a:r>
              <a:endParaRPr lang="en-US" altLang="ja-JP" sz="20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ja-JP" altLang="en-US" sz="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買取価格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万</a:t>
              </a: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円</a:t>
              </a:r>
              <a:endPara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型番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（</a:t>
              </a:r>
              <a:r>
                <a:rPr lang="en-US" altLang="ja-JP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年式</a:t>
              </a: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）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稼働時間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時間</a:t>
              </a:r>
              <a:endParaRPr lang="zh-TW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</p:txBody>
        </p:sp>
        <p:sp>
          <p:nvSpPr>
            <p:cNvPr id="33" name="テキスト ボックス 18"/>
            <p:cNvSpPr>
              <a:spLocks noChangeArrowheads="1"/>
            </p:cNvSpPr>
            <p:nvPr/>
          </p:nvSpPr>
          <p:spPr bwMode="auto">
            <a:xfrm>
              <a:off x="3645749" y="4521917"/>
              <a:ext cx="3083826" cy="110691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370" tIns="45185" rIns="90370" bIns="45185">
              <a:spAutoFit/>
            </a:bodyPr>
            <a:lstStyle>
              <a:lvl1pPr>
                <a:lnSpc>
                  <a:spcPct val="90000"/>
                </a:lnSpc>
                <a:spcBef>
                  <a:spcPts val="838"/>
                </a:spcBef>
                <a:buFont typeface="Arial" charset="0"/>
                <a:buChar char="•"/>
                <a:defRPr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413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5pPr>
              <a:lvl6pPr marL="25146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6pPr>
              <a:lvl7pPr marL="29718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7pPr>
              <a:lvl8pPr marL="34290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8pPr>
              <a:lvl9pPr marL="3886200" indent="-228600" defTabSz="925513" eaLnBrk="0" fontAlgn="base" hangingPunct="0">
                <a:lnSpc>
                  <a:spcPct val="90000"/>
                </a:lnSpc>
                <a:spcBef>
                  <a:spcPts val="413"/>
                </a:spcBef>
                <a:spcAft>
                  <a:spcPct val="0"/>
                </a:spcAft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  <a:sym typeface="Calibri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000" b="1" u="sng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製品４</a:t>
              </a:r>
              <a:endParaRPr lang="ja-JP" altLang="en-US" sz="20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ja-JP" altLang="en-US" sz="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買取価格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</a:t>
              </a:r>
              <a:r>
                <a:rPr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万</a:t>
              </a:r>
              <a:r>
                <a:rPr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円</a:t>
              </a:r>
              <a:endParaRPr lang="en-US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型番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（</a:t>
              </a:r>
              <a:r>
                <a:rPr lang="en-US" altLang="ja-JP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年式</a:t>
              </a: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）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稼働時間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：</a:t>
              </a:r>
              <a:r>
                <a:rPr lang="en-US" altLang="ja-JP" sz="1050" dirty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XXXX</a:t>
              </a:r>
              <a:r>
                <a:rPr lang="zh-TW" altLang="en-US" sz="105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  <a:sym typeface="ＭＳ Ｐゴシック" pitchFamily="50" charset="-128"/>
                </a:rPr>
                <a:t>時間</a:t>
              </a:r>
              <a:endParaRPr lang="zh-TW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  <a:sym typeface="ＭＳ Ｐゴシック" pitchFamily="50" charset="-128"/>
              </a:endParaRPr>
            </a:p>
          </p:txBody>
        </p:sp>
      </p:grpSp>
      <p:cxnSp>
        <p:nvCxnSpPr>
          <p:cNvPr id="41" name="直線コネクタ 40"/>
          <p:cNvCxnSpPr/>
          <p:nvPr/>
        </p:nvCxnSpPr>
        <p:spPr>
          <a:xfrm>
            <a:off x="324416" y="729988"/>
            <a:ext cx="618782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23333" y="645250"/>
            <a:ext cx="618782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273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ValueCommon</dc:creator>
  <cp:lastModifiedBy>minamihata</cp:lastModifiedBy>
  <cp:revision>5</cp:revision>
  <dcterms:created xsi:type="dcterms:W3CDTF">2021-10-26T05:49:05Z</dcterms:created>
  <dcterms:modified xsi:type="dcterms:W3CDTF">2021-11-14T18:14:25Z</dcterms:modified>
</cp:coreProperties>
</file>