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906000" type="A4"/>
  <p:notesSz cx="6797675" cy="99266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1B1B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00" autoAdjust="0"/>
    <p:restoredTop sz="90929"/>
  </p:normalViewPr>
  <p:slideViewPr>
    <p:cSldViewPr>
      <p:cViewPr>
        <p:scale>
          <a:sx n="100" d="100"/>
          <a:sy n="100" d="100"/>
        </p:scale>
        <p:origin x="-1056" y="-72"/>
      </p:cViewPr>
      <p:guideLst>
        <p:guide orient="horz" pos="3120"/>
        <p:guide orient="horz" pos="126"/>
        <p:guide orient="horz" pos="6096"/>
        <p:guide pos="2160"/>
        <p:guide pos="144"/>
        <p:guide pos="41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3700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1" tIns="44065" rIns="88131" bIns="44065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3813" y="0"/>
            <a:ext cx="2933700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1" tIns="44065" rIns="88131" bIns="4406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7688"/>
            <a:ext cx="29337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1" tIns="44065" rIns="88131" bIns="44065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3813" y="9437688"/>
            <a:ext cx="29337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1" tIns="44065" rIns="88131" bIns="4406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4A96E7BE-886A-44F5-9658-188B4F7EB413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6094273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383" tIns="45692" rIns="91383" bIns="45692" rtlCol="0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383" tIns="45692" rIns="91383" bIns="45692" rtlCol="0"/>
          <a:lstStyle>
            <a:lvl1pPr algn="r">
              <a:defRPr sz="1200"/>
            </a:lvl1pPr>
          </a:lstStyle>
          <a:p>
            <a:pPr>
              <a:defRPr/>
            </a:pPr>
            <a:fld id="{1EC5F16A-CC6F-40E9-AAFB-91FE9D00F7D6}" type="datetimeFigureOut">
              <a:rPr lang="ja-JP" altLang="en-US"/>
              <a:pPr>
                <a:defRPr/>
              </a:pPr>
              <a:t>2020/2/28</a:t>
            </a:fld>
            <a:endParaRPr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49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83" tIns="45692" rIns="91383" bIns="45692" rtlCol="0" anchor="ctr"/>
          <a:lstStyle/>
          <a:p>
            <a:pPr lvl="0"/>
            <a:endParaRPr lang="ja-JP" altLang="en-US" noProof="0" dirty="0" smtClean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14877"/>
            <a:ext cx="5438775" cy="4467225"/>
          </a:xfrm>
          <a:prstGeom prst="rect">
            <a:avLst/>
          </a:prstGeom>
        </p:spPr>
        <p:txBody>
          <a:bodyPr vert="horz" lIns="91383" tIns="45692" rIns="91383" bIns="45692" rtlCol="0"/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165"/>
            <a:ext cx="2946400" cy="496887"/>
          </a:xfrm>
          <a:prstGeom prst="rect">
            <a:avLst/>
          </a:prstGeom>
        </p:spPr>
        <p:txBody>
          <a:bodyPr vert="horz" lIns="91383" tIns="45692" rIns="91383" bIns="4569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428165"/>
            <a:ext cx="2946400" cy="496887"/>
          </a:xfrm>
          <a:prstGeom prst="rect">
            <a:avLst/>
          </a:prstGeom>
        </p:spPr>
        <p:txBody>
          <a:bodyPr vert="horz" lIns="91383" tIns="45692" rIns="91383" bIns="45692" rtlCol="0" anchor="b"/>
          <a:lstStyle>
            <a:lvl1pPr algn="r">
              <a:defRPr sz="1200"/>
            </a:lvl1pPr>
          </a:lstStyle>
          <a:p>
            <a:pPr>
              <a:defRPr/>
            </a:pPr>
            <a:fld id="{F90F2FD5-7AAA-4F65-91D5-D936C49FB612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518606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EC6D9-3121-4568-A6D5-DA6C62E284C5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137923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E216B3-3C33-4D94-9D14-C2F65DF04504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327464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886325" y="881063"/>
            <a:ext cx="1457325" cy="79248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14350" y="881063"/>
            <a:ext cx="4219575" cy="79248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95026-605B-48DE-AABE-D320A3CB793F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08327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088821-93D3-40AC-BF73-FB393960062E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18851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7CC0F4-BCAD-4B22-8B78-818C9EC9D5F1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546880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14350" y="2862263"/>
            <a:ext cx="283845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862263"/>
            <a:ext cx="283845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E0E350-1E9E-40D8-B424-4043C8D27A44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7691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43826-E4DA-4040-8111-957A3601F728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132817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BC2C6-3B09-4354-9AA1-DA782DBB7AC4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77739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80C5FB-9F10-4306-ACCA-7DB15AF5E53D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519535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4DF75C-AA61-41D7-8C0A-17013FF0BC46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41593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5DEB38-4A18-4E83-A1B2-C8813F5AECF5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949667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81063"/>
            <a:ext cx="5829300" cy="165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862263"/>
            <a:ext cx="5829300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9024938"/>
            <a:ext cx="1428750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4938"/>
            <a:ext cx="2171700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4938"/>
            <a:ext cx="1428750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fld id="{B6B4F4EE-2495-48A6-95A0-24742AF6D006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正方形/長方形 159"/>
          <p:cNvSpPr/>
          <p:nvPr/>
        </p:nvSpPr>
        <p:spPr>
          <a:xfrm>
            <a:off x="260648" y="4630019"/>
            <a:ext cx="900315" cy="1115069"/>
          </a:xfrm>
          <a:prstGeom prst="rect">
            <a:avLst/>
          </a:prstGeom>
          <a:ln w="31750">
            <a:solidFill>
              <a:schemeClr val="tx1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rtlCol="0" anchor="ctr" anchorCtr="1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400"/>
              <a:t>イラスト</a:t>
            </a:r>
          </a:p>
        </p:txBody>
      </p:sp>
      <p:sp>
        <p:nvSpPr>
          <p:cNvPr id="148" name="正方形/長方形 147"/>
          <p:cNvSpPr/>
          <p:nvPr/>
        </p:nvSpPr>
        <p:spPr>
          <a:xfrm>
            <a:off x="4675900" y="3774551"/>
            <a:ext cx="954764" cy="376071"/>
          </a:xfrm>
          <a:prstGeom prst="rect">
            <a:avLst/>
          </a:prstGeom>
          <a:ln w="31750">
            <a:solidFill>
              <a:schemeClr val="tx1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rtlCol="0" anchor="ctr" anchorCtr="1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400"/>
              <a:t>イラスト</a:t>
            </a:r>
          </a:p>
        </p:txBody>
      </p:sp>
      <p:sp>
        <p:nvSpPr>
          <p:cNvPr id="138" name="正方形/長方形 137"/>
          <p:cNvSpPr/>
          <p:nvPr/>
        </p:nvSpPr>
        <p:spPr>
          <a:xfrm>
            <a:off x="4675900" y="2925743"/>
            <a:ext cx="914735" cy="752143"/>
          </a:xfrm>
          <a:prstGeom prst="rect">
            <a:avLst/>
          </a:prstGeom>
          <a:ln w="31750">
            <a:solidFill>
              <a:schemeClr val="tx1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rtlCol="0" anchor="ctr" anchorCtr="1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400"/>
              <a:t>イラスト</a:t>
            </a:r>
          </a:p>
        </p:txBody>
      </p:sp>
      <p:sp>
        <p:nvSpPr>
          <p:cNvPr id="135" name="正方形/長方形 134"/>
          <p:cNvSpPr/>
          <p:nvPr/>
        </p:nvSpPr>
        <p:spPr>
          <a:xfrm>
            <a:off x="3538099" y="2974892"/>
            <a:ext cx="900315" cy="1115069"/>
          </a:xfrm>
          <a:prstGeom prst="rect">
            <a:avLst/>
          </a:prstGeom>
          <a:ln w="31750">
            <a:solidFill>
              <a:schemeClr val="tx1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rtlCol="0" anchor="ctr" anchorCtr="1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400"/>
              <a:t>イラスト</a:t>
            </a:r>
          </a:p>
        </p:txBody>
      </p:sp>
      <p:cxnSp>
        <p:nvCxnSpPr>
          <p:cNvPr id="44" name="直線コネクタ 43"/>
          <p:cNvCxnSpPr/>
          <p:nvPr/>
        </p:nvCxnSpPr>
        <p:spPr>
          <a:xfrm>
            <a:off x="262872" y="2659748"/>
            <a:ext cx="638225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4" name="Text Box 16"/>
          <p:cNvSpPr txBox="1">
            <a:spLocks noChangeArrowheads="1"/>
          </p:cNvSpPr>
          <p:nvPr/>
        </p:nvSpPr>
        <p:spPr bwMode="auto">
          <a:xfrm>
            <a:off x="279400" y="9417050"/>
            <a:ext cx="6392863" cy="360363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sx="999" sy="999" algn="ctr" rotWithShape="0">
              <a:srgbClr val="7F7F7F"/>
            </a:outerShdw>
          </a:effectLst>
        </p:spPr>
        <p:txBody>
          <a:bodyPr lIns="72000" tIns="36000" rIns="72000" bIns="36000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00" dirty="0">
                <a:latin typeface="Century" pitchFamily="18" charset="0"/>
                <a:cs typeface="Times New Roman" pitchFamily="18" charset="0"/>
              </a:rPr>
              <a:t>今後ＦＡＸご案内が不要の方は、</a:t>
            </a:r>
            <a:r>
              <a:rPr lang="ja-JP" altLang="en-US" sz="1000" dirty="0" smtClean="0">
                <a:latin typeface="Century" pitchFamily="18" charset="0"/>
                <a:cs typeface="Times New Roman" pitchFamily="18" charset="0"/>
              </a:rPr>
              <a:t>お手数お掛けし申し訳ございませんが、下記の</a:t>
            </a:r>
            <a:r>
              <a:rPr lang="ja-JP" altLang="en-US" sz="1000" dirty="0">
                <a:latin typeface="Century" pitchFamily="18" charset="0"/>
                <a:cs typeface="Times New Roman" pitchFamily="18" charset="0"/>
              </a:rPr>
              <a:t>□に✔を入れて（</a:t>
            </a:r>
            <a:r>
              <a:rPr lang="en-US" altLang="ja-JP" sz="1000" dirty="0">
                <a:latin typeface="Century" pitchFamily="18" charset="0"/>
                <a:cs typeface="Times New Roman" pitchFamily="18" charset="0"/>
              </a:rPr>
              <a:t>FAX:</a:t>
            </a:r>
            <a:r>
              <a:rPr lang="en-US" altLang="ja-JP" sz="1000" dirty="0">
                <a:latin typeface="ＭＳ ゴシック" pitchFamily="49" charset="-128"/>
                <a:cs typeface="Times New Roman" pitchFamily="18" charset="0"/>
              </a:rPr>
              <a:t>03-5303-8462</a:t>
            </a:r>
            <a:r>
              <a:rPr lang="ja-JP" altLang="en-US" sz="1000" dirty="0">
                <a:latin typeface="ＭＳ ゴシック" pitchFamily="49" charset="-128"/>
                <a:cs typeface="Times New Roman" pitchFamily="18" charset="0"/>
              </a:rPr>
              <a:t>）</a:t>
            </a:r>
            <a:r>
              <a:rPr lang="ja-JP" altLang="en-US" sz="1000" dirty="0">
                <a:latin typeface="Century" pitchFamily="18" charset="0"/>
                <a:cs typeface="Times New Roman" pitchFamily="18" charset="0"/>
              </a:rPr>
              <a:t>までご返信願います　</a:t>
            </a:r>
            <a:r>
              <a:rPr lang="ja-JP" altLang="en-US" sz="1000" dirty="0" smtClean="0">
                <a:latin typeface="Century" pitchFamily="18" charset="0"/>
                <a:cs typeface="Times New Roman" pitchFamily="18" charset="0"/>
              </a:rPr>
              <a:t>　　□貴社</a:t>
            </a:r>
            <a:r>
              <a:rPr lang="en-US" altLang="ja-JP" sz="1000" dirty="0" smtClean="0">
                <a:latin typeface="Century" pitchFamily="18" charset="0"/>
                <a:cs typeface="Times New Roman" pitchFamily="18" charset="0"/>
              </a:rPr>
              <a:t>FAX</a:t>
            </a:r>
            <a:r>
              <a:rPr lang="ja-JP" altLang="en-US" sz="1000" dirty="0" smtClean="0">
                <a:latin typeface="Century" pitchFamily="18" charset="0"/>
                <a:cs typeface="Times New Roman" pitchFamily="18" charset="0"/>
              </a:rPr>
              <a:t>番号（　　　　　　　　　　　　　　　　　　　　　　　　　　　　　　　　　　　　）</a:t>
            </a:r>
            <a:endParaRPr lang="ja-JP" altLang="en-US" sz="2400" dirty="0"/>
          </a:p>
        </p:txBody>
      </p:sp>
      <p:sp>
        <p:nvSpPr>
          <p:cNvPr id="2055" name="Rectangle 207"/>
          <p:cNvSpPr>
            <a:spLocks noChangeArrowheads="1"/>
          </p:cNvSpPr>
          <p:nvPr/>
        </p:nvSpPr>
        <p:spPr bwMode="auto">
          <a:xfrm>
            <a:off x="14514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/>
          </a:p>
        </p:txBody>
      </p:sp>
      <p:grpSp>
        <p:nvGrpSpPr>
          <p:cNvPr id="2056" name="グループ化 26"/>
          <p:cNvGrpSpPr>
            <a:grpSpLocks/>
          </p:cNvGrpSpPr>
          <p:nvPr/>
        </p:nvGrpSpPr>
        <p:grpSpPr bwMode="auto">
          <a:xfrm>
            <a:off x="852488" y="8826508"/>
            <a:ext cx="5911850" cy="652518"/>
            <a:chOff x="851222" y="8792231"/>
            <a:chExt cx="5913849" cy="650181"/>
          </a:xfrm>
        </p:grpSpPr>
        <p:sp>
          <p:nvSpPr>
            <p:cNvPr id="2104" name="正方形/長方形 16"/>
            <p:cNvSpPr>
              <a:spLocks noChangeArrowheads="1"/>
            </p:cNvSpPr>
            <p:nvPr/>
          </p:nvSpPr>
          <p:spPr bwMode="auto">
            <a:xfrm>
              <a:off x="851222" y="8981619"/>
              <a:ext cx="2865864" cy="3986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00" dirty="0">
                  <a:latin typeface="HG丸ｺﾞｼｯｸM-PRO" pitchFamily="50" charset="-128"/>
                  <a:ea typeface="HG丸ｺﾞｼｯｸM-PRO" pitchFamily="50" charset="-128"/>
                </a:rPr>
                <a:t>株式</a:t>
              </a:r>
              <a:r>
                <a:rPr lang="ja-JP" altLang="en-US" sz="1200" dirty="0" smtClean="0">
                  <a:latin typeface="HG丸ｺﾞｼｯｸM-PRO" pitchFamily="50" charset="-128"/>
                  <a:ea typeface="HG丸ｺﾞｼｯｸM-PRO" pitchFamily="50" charset="-128"/>
                </a:rPr>
                <a:t>会社</a:t>
              </a:r>
              <a:r>
                <a:rPr lang="ja-JP" altLang="en-US" sz="2000" b="1" dirty="0" smtClean="0">
                  <a:latin typeface="HG丸ｺﾞｼｯｸM-PRO" pitchFamily="50" charset="-128"/>
                  <a:ea typeface="HG丸ｺﾞｼｯｸM-PRO" pitchFamily="50" charset="-128"/>
                </a:rPr>
                <a:t>○○○○○○○○</a:t>
              </a:r>
              <a:endParaRPr lang="ja-JP" altLang="en-US" sz="2000" b="1" dirty="0"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grpSp>
          <p:nvGrpSpPr>
            <p:cNvPr id="2105" name="グループ化 23"/>
            <p:cNvGrpSpPr>
              <a:grpSpLocks/>
            </p:cNvGrpSpPr>
            <p:nvPr/>
          </p:nvGrpSpPr>
          <p:grpSpPr bwMode="auto">
            <a:xfrm>
              <a:off x="3948402" y="8792231"/>
              <a:ext cx="2816669" cy="650181"/>
              <a:chOff x="3646395" y="8816144"/>
              <a:chExt cx="3134009" cy="650181"/>
            </a:xfrm>
          </p:grpSpPr>
          <p:sp>
            <p:nvSpPr>
              <p:cNvPr id="2106" name="正方形/長方形 19"/>
              <p:cNvSpPr>
                <a:spLocks noChangeArrowheads="1"/>
              </p:cNvSpPr>
              <p:nvPr/>
            </p:nvSpPr>
            <p:spPr bwMode="auto">
              <a:xfrm>
                <a:off x="3646395" y="8816144"/>
                <a:ext cx="3134009" cy="1380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zh-TW" altLang="en-US" sz="900" dirty="0"/>
                  <a:t>本　　　社　</a:t>
                </a:r>
                <a:r>
                  <a:rPr lang="zh-TW" altLang="en-US" sz="900" dirty="0" smtClean="0"/>
                  <a:t>〒</a:t>
                </a:r>
                <a:r>
                  <a:rPr lang="en-US" altLang="ja-JP" sz="900" dirty="0" smtClean="0"/>
                  <a:t>000</a:t>
                </a:r>
                <a:r>
                  <a:rPr lang="en-US" altLang="zh-TW" sz="900" dirty="0" smtClean="0"/>
                  <a:t>-</a:t>
                </a:r>
                <a:r>
                  <a:rPr lang="en-US" altLang="ja-JP" sz="900" dirty="0" smtClean="0"/>
                  <a:t>0000</a:t>
                </a:r>
                <a:r>
                  <a:rPr lang="en-US" altLang="zh-TW" sz="900" dirty="0" smtClean="0"/>
                  <a:t> </a:t>
                </a:r>
                <a:r>
                  <a:rPr lang="ja-JP" altLang="en-US" sz="900" dirty="0" smtClean="0"/>
                  <a:t>○○府〇〇市〇〇</a:t>
                </a:r>
                <a:r>
                  <a:rPr lang="en-US" altLang="ja-JP" sz="900" dirty="0" smtClean="0"/>
                  <a:t>1-2-3</a:t>
                </a:r>
                <a:endParaRPr lang="ja-JP" altLang="en-US" sz="900" dirty="0"/>
              </a:p>
            </p:txBody>
          </p:sp>
          <p:sp>
            <p:nvSpPr>
              <p:cNvPr id="2107" name="正方形/長方形 20"/>
              <p:cNvSpPr>
                <a:spLocks noChangeArrowheads="1"/>
              </p:cNvSpPr>
              <p:nvPr/>
            </p:nvSpPr>
            <p:spPr bwMode="auto">
              <a:xfrm>
                <a:off x="4480131" y="8902924"/>
                <a:ext cx="2252571" cy="2760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1200" b="1" dirty="0"/>
                  <a:t>ＴＥＬ</a:t>
                </a:r>
                <a:r>
                  <a:rPr lang="ja-JP" altLang="en-US" sz="1200" b="1" dirty="0" smtClean="0"/>
                  <a:t>：</a:t>
                </a:r>
                <a:r>
                  <a:rPr lang="en-US" altLang="ja-JP" sz="1200" b="1" dirty="0"/>
                  <a:t>00</a:t>
                </a:r>
                <a:r>
                  <a:rPr lang="ja-JP" altLang="en-US" sz="1200" b="1" dirty="0" smtClean="0"/>
                  <a:t>－</a:t>
                </a:r>
                <a:r>
                  <a:rPr lang="en-US" altLang="ja-JP" sz="1200" b="1" dirty="0" smtClean="0"/>
                  <a:t>0000</a:t>
                </a:r>
                <a:r>
                  <a:rPr lang="ja-JP" altLang="en-US" sz="1200" b="1" dirty="0" smtClean="0"/>
                  <a:t>－</a:t>
                </a:r>
                <a:r>
                  <a:rPr lang="en-US" altLang="ja-JP" sz="1200" b="1" dirty="0" smtClean="0"/>
                  <a:t>0000</a:t>
                </a:r>
                <a:endParaRPr lang="ja-JP" altLang="en-US" sz="1200" b="1" dirty="0"/>
              </a:p>
            </p:txBody>
          </p:sp>
          <p:sp>
            <p:nvSpPr>
              <p:cNvPr id="2108" name="正方形/長方形 21"/>
              <p:cNvSpPr>
                <a:spLocks noChangeArrowheads="1"/>
              </p:cNvSpPr>
              <p:nvPr/>
            </p:nvSpPr>
            <p:spPr bwMode="auto">
              <a:xfrm>
                <a:off x="3646396" y="9106605"/>
                <a:ext cx="3086306" cy="1380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900" dirty="0" smtClean="0"/>
                  <a:t>○○</a:t>
                </a:r>
                <a:r>
                  <a:rPr lang="zh-TW" altLang="en-US" sz="900" dirty="0" smtClean="0"/>
                  <a:t>営業所</a:t>
                </a:r>
                <a:r>
                  <a:rPr lang="zh-TW" altLang="en-US" sz="900" dirty="0"/>
                  <a:t>　</a:t>
                </a:r>
                <a:r>
                  <a:rPr lang="zh-TW" altLang="en-US" sz="900" dirty="0" smtClean="0"/>
                  <a:t>〒</a:t>
                </a:r>
                <a:r>
                  <a:rPr lang="en-US" altLang="ja-JP" sz="900" dirty="0" smtClean="0"/>
                  <a:t>000</a:t>
                </a:r>
                <a:r>
                  <a:rPr lang="en-US" altLang="zh-TW" sz="900" dirty="0" smtClean="0"/>
                  <a:t>-</a:t>
                </a:r>
                <a:r>
                  <a:rPr lang="en-US" altLang="ja-JP" sz="900" dirty="0" smtClean="0"/>
                  <a:t>0000</a:t>
                </a:r>
                <a:r>
                  <a:rPr lang="en-US" altLang="zh-TW" sz="900" dirty="0" smtClean="0"/>
                  <a:t> </a:t>
                </a:r>
                <a:r>
                  <a:rPr lang="ja-JP" altLang="en-US" sz="900" dirty="0" smtClean="0"/>
                  <a:t>○○</a:t>
                </a:r>
                <a:r>
                  <a:rPr lang="zh-TW" altLang="en-US" sz="900" dirty="0" smtClean="0"/>
                  <a:t>県</a:t>
                </a:r>
                <a:r>
                  <a:rPr lang="ja-JP" altLang="en-US" sz="900" dirty="0" smtClean="0"/>
                  <a:t>○○</a:t>
                </a:r>
                <a:r>
                  <a:rPr lang="zh-TW" altLang="en-US" sz="900" dirty="0" smtClean="0"/>
                  <a:t>市</a:t>
                </a:r>
                <a:r>
                  <a:rPr lang="ja-JP" altLang="en-US" sz="900" dirty="0" smtClean="0"/>
                  <a:t>〇〇</a:t>
                </a:r>
                <a:r>
                  <a:rPr lang="en-US" altLang="ja-JP" sz="900" dirty="0" smtClean="0"/>
                  <a:t>1-2-3</a:t>
                </a:r>
                <a:endParaRPr lang="ja-JP" altLang="en-US" sz="900" dirty="0"/>
              </a:p>
            </p:txBody>
          </p:sp>
          <p:sp>
            <p:nvSpPr>
              <p:cNvPr id="2109" name="正方形/長方形 22"/>
              <p:cNvSpPr>
                <a:spLocks noChangeArrowheads="1"/>
              </p:cNvSpPr>
              <p:nvPr/>
            </p:nvSpPr>
            <p:spPr bwMode="auto">
              <a:xfrm>
                <a:off x="4480129" y="9190318"/>
                <a:ext cx="2252573" cy="2760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1200" b="1" dirty="0"/>
                  <a:t>ＴＥＬ</a:t>
                </a:r>
                <a:r>
                  <a:rPr lang="ja-JP" altLang="en-US" sz="1200" b="1" dirty="0" smtClean="0"/>
                  <a:t>：</a:t>
                </a:r>
                <a:r>
                  <a:rPr lang="en-US" altLang="ja-JP" sz="1200" b="1" dirty="0" smtClean="0"/>
                  <a:t>000</a:t>
                </a:r>
                <a:r>
                  <a:rPr lang="ja-JP" altLang="en-US" sz="1200" b="1" dirty="0" smtClean="0"/>
                  <a:t>－</a:t>
                </a:r>
                <a:r>
                  <a:rPr lang="en-US" altLang="ja-JP" sz="1200" b="1" dirty="0" smtClean="0"/>
                  <a:t>000</a:t>
                </a:r>
                <a:r>
                  <a:rPr lang="ja-JP" altLang="en-US" sz="1200" b="1" dirty="0" smtClean="0"/>
                  <a:t>－</a:t>
                </a:r>
                <a:r>
                  <a:rPr lang="en-US" altLang="ja-JP" sz="1200" b="1" dirty="0" smtClean="0"/>
                  <a:t>0000</a:t>
                </a:r>
                <a:endParaRPr lang="ja-JP" altLang="en-US" sz="1200" b="1" dirty="0"/>
              </a:p>
            </p:txBody>
          </p:sp>
        </p:grpSp>
      </p:grpSp>
      <p:sp>
        <p:nvSpPr>
          <p:cNvPr id="2057" name="テキスト ボックス 16"/>
          <p:cNvSpPr txBox="1">
            <a:spLocks noChangeArrowheads="1"/>
          </p:cNvSpPr>
          <p:nvPr/>
        </p:nvSpPr>
        <p:spPr bwMode="auto">
          <a:xfrm>
            <a:off x="842963" y="8828088"/>
            <a:ext cx="94769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000" dirty="0"/>
              <a:t>〔</a:t>
            </a:r>
            <a:r>
              <a:rPr lang="ja-JP" altLang="en-US" sz="1000" dirty="0"/>
              <a:t>お問合せ先</a:t>
            </a:r>
            <a:r>
              <a:rPr lang="en-US" altLang="ja-JP" sz="1000" dirty="0"/>
              <a:t>〕</a:t>
            </a:r>
            <a:endParaRPr lang="ja-JP" altLang="en-US" sz="1000" dirty="0"/>
          </a:p>
        </p:txBody>
      </p:sp>
      <p:cxnSp>
        <p:nvCxnSpPr>
          <p:cNvPr id="104" name="直線コネクタ 103"/>
          <p:cNvCxnSpPr/>
          <p:nvPr/>
        </p:nvCxnSpPr>
        <p:spPr>
          <a:xfrm>
            <a:off x="180975" y="8769424"/>
            <a:ext cx="6496050" cy="0"/>
          </a:xfrm>
          <a:prstGeom prst="line">
            <a:avLst/>
          </a:prstGeom>
          <a:ln w="254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二等辺三角形 53"/>
          <p:cNvSpPr/>
          <p:nvPr/>
        </p:nvSpPr>
        <p:spPr>
          <a:xfrm rot="-1980000">
            <a:off x="6354763" y="981710"/>
            <a:ext cx="157162" cy="192087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2065" name="タイトル 29"/>
          <p:cNvSpPr txBox="1">
            <a:spLocks/>
          </p:cNvSpPr>
          <p:nvPr/>
        </p:nvSpPr>
        <p:spPr bwMode="auto">
          <a:xfrm>
            <a:off x="438366" y="8585330"/>
            <a:ext cx="6447018" cy="184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3492" tIns="26746" rIns="53492" bIns="26746" anchor="ctr"/>
          <a:lstStyle>
            <a:lvl1pPr defTabSz="5334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defTabSz="53340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defTabSz="5334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defTabSz="5334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defTabSz="5334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5334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5334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5334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5334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50" dirty="0" smtClean="0">
                <a:latin typeface="+mn-ea"/>
                <a:ea typeface="+mn-ea"/>
              </a:rPr>
              <a:t>ご不明な点・ご確認点・ご変更等がありましたら、いつもで弊社</a:t>
            </a:r>
            <a:r>
              <a:rPr lang="ja-JP" altLang="en-US" sz="1050" dirty="0" smtClean="0">
                <a:latin typeface="+mn-ea"/>
                <a:ea typeface="+mn-ea"/>
              </a:rPr>
              <a:t>までご相談ください。</a:t>
            </a:r>
            <a:r>
              <a:rPr lang="ja-JP" altLang="en-US" sz="1000" dirty="0" smtClean="0">
                <a:latin typeface="+mn-ea"/>
                <a:ea typeface="+mn-ea"/>
              </a:rPr>
              <a:t>（受付時間　</a:t>
            </a:r>
            <a:r>
              <a:rPr lang="en-US" altLang="ja-JP" sz="1000" dirty="0" smtClean="0">
                <a:latin typeface="+mn-ea"/>
                <a:ea typeface="+mn-ea"/>
              </a:rPr>
              <a:t>00</a:t>
            </a:r>
            <a:r>
              <a:rPr lang="ja-JP" altLang="en-US" sz="1000" dirty="0" smtClean="0">
                <a:latin typeface="+mn-ea"/>
                <a:ea typeface="+mn-ea"/>
              </a:rPr>
              <a:t>：</a:t>
            </a:r>
            <a:r>
              <a:rPr lang="en-US" altLang="ja-JP" sz="1000" dirty="0" smtClean="0">
                <a:latin typeface="+mn-ea"/>
                <a:ea typeface="+mn-ea"/>
              </a:rPr>
              <a:t>00</a:t>
            </a:r>
            <a:r>
              <a:rPr lang="ja-JP" altLang="en-US" sz="1000" dirty="0" smtClean="0">
                <a:latin typeface="+mn-ea"/>
                <a:ea typeface="+mn-ea"/>
              </a:rPr>
              <a:t>～</a:t>
            </a:r>
            <a:r>
              <a:rPr lang="en-US" altLang="ja-JP" sz="1000" dirty="0">
                <a:latin typeface="+mn-ea"/>
                <a:ea typeface="+mn-ea"/>
              </a:rPr>
              <a:t>00</a:t>
            </a:r>
            <a:r>
              <a:rPr lang="ja-JP" altLang="en-US" sz="1000" dirty="0" smtClean="0">
                <a:latin typeface="+mn-ea"/>
                <a:ea typeface="+mn-ea"/>
              </a:rPr>
              <a:t>：</a:t>
            </a:r>
            <a:r>
              <a:rPr lang="en-US" altLang="ja-JP" sz="1000" dirty="0" smtClean="0">
                <a:latin typeface="+mn-ea"/>
                <a:ea typeface="+mn-ea"/>
              </a:rPr>
              <a:t>00</a:t>
            </a:r>
            <a:r>
              <a:rPr lang="ja-JP" altLang="en-US" sz="1000" dirty="0" smtClean="0">
                <a:latin typeface="+mn-ea"/>
                <a:ea typeface="+mn-ea"/>
              </a:rPr>
              <a:t>）</a:t>
            </a:r>
            <a:endParaRPr lang="ja-JP" altLang="en-US" sz="1000" dirty="0">
              <a:latin typeface="+mn-ea"/>
              <a:ea typeface="+mn-ea"/>
            </a:endParaRPr>
          </a:p>
        </p:txBody>
      </p:sp>
      <p:grpSp>
        <p:nvGrpSpPr>
          <p:cNvPr id="16" name="グループ化 15"/>
          <p:cNvGrpSpPr/>
          <p:nvPr/>
        </p:nvGrpSpPr>
        <p:grpSpPr>
          <a:xfrm rot="21045067">
            <a:off x="35356" y="508093"/>
            <a:ext cx="2116827" cy="1001102"/>
            <a:chOff x="35734" y="608200"/>
            <a:chExt cx="2293933" cy="1152957"/>
          </a:xfrm>
        </p:grpSpPr>
        <p:grpSp>
          <p:nvGrpSpPr>
            <p:cNvPr id="2064" name="グループ化 62"/>
            <p:cNvGrpSpPr>
              <a:grpSpLocks noChangeAspect="1"/>
            </p:cNvGrpSpPr>
            <p:nvPr/>
          </p:nvGrpSpPr>
          <p:grpSpPr bwMode="auto">
            <a:xfrm rot="889896">
              <a:off x="274114" y="899573"/>
              <a:ext cx="1784749" cy="861584"/>
              <a:chOff x="249282" y="6165931"/>
              <a:chExt cx="1098057" cy="568436"/>
            </a:xfrm>
          </p:grpSpPr>
          <p:sp>
            <p:nvSpPr>
              <p:cNvPr id="64" name="円/楕円 63"/>
              <p:cNvSpPr/>
              <p:nvPr/>
            </p:nvSpPr>
            <p:spPr>
              <a:xfrm rot="20540117">
                <a:off x="270568" y="6165931"/>
                <a:ext cx="1061658" cy="53865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 dirty="0"/>
              </a:p>
            </p:txBody>
          </p:sp>
          <p:pic>
            <p:nvPicPr>
              <p:cNvPr id="2103" name="図 64"/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0686254">
                <a:off x="249282" y="6182699"/>
                <a:ext cx="1098057" cy="5516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49" name="テキスト ボックス 48"/>
            <p:cNvSpPr txBox="1"/>
            <p:nvPr/>
          </p:nvSpPr>
          <p:spPr>
            <a:xfrm>
              <a:off x="35734" y="608200"/>
              <a:ext cx="2293933" cy="3544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400" dirty="0" err="1" smtClean="0">
                  <a:latin typeface="+mn-ea"/>
                  <a:ea typeface="+mn-ea"/>
                </a:rPr>
                <a:t>yyyy</a:t>
              </a:r>
              <a:r>
                <a:rPr kumimoji="1" lang="ja-JP" altLang="en-US" sz="1400" dirty="0" smtClean="0">
                  <a:latin typeface="+mn-ea"/>
                  <a:ea typeface="+mn-ea"/>
                </a:rPr>
                <a:t>年</a:t>
              </a:r>
              <a:r>
                <a:rPr lang="en-US" altLang="ja-JP" sz="1400" dirty="0" smtClean="0">
                  <a:latin typeface="+mn-ea"/>
                  <a:ea typeface="+mn-ea"/>
                </a:rPr>
                <a:t>mm</a:t>
              </a:r>
              <a:r>
                <a:rPr lang="ja-JP" altLang="en-US" sz="1400" dirty="0" smtClean="0">
                  <a:latin typeface="+mn-ea"/>
                  <a:ea typeface="+mn-ea"/>
                </a:rPr>
                <a:t>月</a:t>
              </a:r>
              <a:r>
                <a:rPr lang="en-US" altLang="ja-JP" sz="1400" dirty="0" err="1" smtClean="0">
                  <a:latin typeface="+mn-ea"/>
                  <a:ea typeface="+mn-ea"/>
                </a:rPr>
                <a:t>dd</a:t>
              </a:r>
              <a:r>
                <a:rPr lang="ja-JP" altLang="en-US" sz="1400" dirty="0" smtClean="0">
                  <a:latin typeface="+mn-ea"/>
                  <a:ea typeface="+mn-ea"/>
                </a:rPr>
                <a:t>日配信</a:t>
              </a:r>
              <a:endParaRPr kumimoji="1" lang="ja-JP" altLang="en-US" sz="1400" dirty="0">
                <a:latin typeface="+mn-ea"/>
                <a:ea typeface="+mn-ea"/>
              </a:endParaRPr>
            </a:p>
          </p:txBody>
        </p:sp>
      </p:grpSp>
      <p:sp>
        <p:nvSpPr>
          <p:cNvPr id="69" name="テキスト ボックス 68"/>
          <p:cNvSpPr txBox="1"/>
          <p:nvPr/>
        </p:nvSpPr>
        <p:spPr>
          <a:xfrm>
            <a:off x="5230325" y="1320176"/>
            <a:ext cx="1636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latin typeface="+mj-ea"/>
                <a:ea typeface="+mj-ea"/>
              </a:rPr>
              <a:t>※</a:t>
            </a:r>
            <a:r>
              <a:rPr kumimoji="1" lang="ja-JP" altLang="en-US" sz="1000" dirty="0" smtClean="0">
                <a:latin typeface="+mj-ea"/>
                <a:ea typeface="+mj-ea"/>
              </a:rPr>
              <a:t>表示は</a:t>
            </a:r>
            <a:r>
              <a:rPr kumimoji="1" lang="ja-JP" altLang="en-US" sz="1000" dirty="0" smtClean="0">
                <a:latin typeface="+mj-ea"/>
                <a:ea typeface="+mj-ea"/>
              </a:rPr>
              <a:t>税抜金額</a:t>
            </a:r>
            <a:r>
              <a:rPr kumimoji="1" lang="ja-JP" altLang="en-US" sz="1000" dirty="0" smtClean="0">
                <a:latin typeface="+mj-ea"/>
                <a:ea typeface="+mj-ea"/>
              </a:rPr>
              <a:t>です</a:t>
            </a:r>
            <a:endParaRPr kumimoji="1" lang="ja-JP" altLang="en-US" sz="1000" dirty="0">
              <a:latin typeface="+mj-ea"/>
              <a:ea typeface="+mj-ea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1946422" y="509857"/>
            <a:ext cx="4632814" cy="521471"/>
            <a:chOff x="1946422" y="644214"/>
            <a:chExt cx="4632814" cy="521471"/>
          </a:xfrm>
        </p:grpSpPr>
        <p:sp>
          <p:nvSpPr>
            <p:cNvPr id="6" name="フローチャート : 代替処理 5"/>
            <p:cNvSpPr/>
            <p:nvPr/>
          </p:nvSpPr>
          <p:spPr>
            <a:xfrm>
              <a:off x="2074152" y="652641"/>
              <a:ext cx="4491919" cy="513044"/>
            </a:xfrm>
            <a:prstGeom prst="flowChartAlternateProcess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0" name="テキスト ボックス 79"/>
            <p:cNvSpPr txBox="1"/>
            <p:nvPr/>
          </p:nvSpPr>
          <p:spPr>
            <a:xfrm>
              <a:off x="1946422" y="644214"/>
              <a:ext cx="4632814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dirty="0" smtClean="0">
                  <a:latin typeface="+mn-ea"/>
                  <a:ea typeface="+mn-ea"/>
                </a:rPr>
                <a:t>　</a:t>
              </a:r>
              <a:r>
                <a:rPr lang="ja-JP" altLang="en-US" sz="1200" dirty="0" smtClean="0">
                  <a:latin typeface="+mn-ea"/>
                  <a:ea typeface="+mn-ea"/>
                </a:rPr>
                <a:t>○○○○○○○○</a:t>
              </a:r>
              <a:r>
                <a:rPr kumimoji="1" lang="ja-JP" altLang="en-US" sz="1200" dirty="0" smtClean="0">
                  <a:latin typeface="+mn-ea"/>
                  <a:ea typeface="+mn-ea"/>
                </a:rPr>
                <a:t>○○○○○○○です</a:t>
              </a:r>
              <a:r>
                <a:rPr kumimoji="1" lang="ja-JP" altLang="en-US" sz="1200" dirty="0" smtClean="0">
                  <a:latin typeface="+mn-ea"/>
                  <a:ea typeface="+mn-ea"/>
                </a:rPr>
                <a:t>。</a:t>
              </a:r>
              <a:endParaRPr lang="en-US" altLang="ja-JP" sz="1200" dirty="0">
                <a:latin typeface="+mn-ea"/>
                <a:ea typeface="+mn-ea"/>
              </a:endParaRPr>
            </a:p>
            <a:p>
              <a:pPr algn="ctr"/>
              <a:r>
                <a:rPr lang="ja-JP" altLang="en-US" sz="1200" dirty="0" smtClean="0">
                  <a:latin typeface="+mn-ea"/>
                  <a:ea typeface="+mn-ea"/>
                </a:rPr>
                <a:t>本日は、○○○○を</a:t>
              </a:r>
              <a:r>
                <a:rPr lang="ja-JP" altLang="en-US" sz="1200" dirty="0" smtClean="0">
                  <a:latin typeface="+mn-ea"/>
                  <a:ea typeface="+mn-ea"/>
                </a:rPr>
                <a:t>ご紹介！</a:t>
              </a:r>
              <a:endParaRPr kumimoji="1" lang="en-US" altLang="ja-JP" sz="1200" dirty="0" smtClean="0">
                <a:latin typeface="+mn-ea"/>
                <a:ea typeface="+mn-ea"/>
              </a:endParaRPr>
            </a:p>
          </p:txBody>
        </p:sp>
      </p:grpSp>
      <p:sp>
        <p:nvSpPr>
          <p:cNvPr id="17" name="テキスト ボックス 16"/>
          <p:cNvSpPr txBox="1"/>
          <p:nvPr/>
        </p:nvSpPr>
        <p:spPr>
          <a:xfrm>
            <a:off x="1888366" y="1015354"/>
            <a:ext cx="49991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u="sng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○</a:t>
            </a:r>
            <a:r>
              <a:rPr kumimoji="1" lang="ja-JP" altLang="en-US" sz="1400" u="sng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回</a:t>
            </a:r>
            <a:r>
              <a:rPr kumimoji="1" lang="ja-JP" altLang="en-US" sz="1400" u="sng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のご注文合計金額</a:t>
            </a:r>
            <a:r>
              <a:rPr kumimoji="1" lang="en-US" altLang="ja-JP" sz="2000" u="sng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\</a:t>
            </a:r>
            <a:r>
              <a:rPr lang="ja-JP" altLang="en-US" sz="2000" u="sng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○○</a:t>
            </a:r>
            <a:r>
              <a:rPr kumimoji="1" lang="en-US" altLang="ja-JP" sz="1400" u="sng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(</a:t>
            </a:r>
            <a:r>
              <a:rPr kumimoji="1" lang="ja-JP" altLang="en-US" sz="1400" u="sng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税抜</a:t>
            </a:r>
            <a:r>
              <a:rPr kumimoji="1" lang="en-US" altLang="ja-JP" sz="1400" u="sng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)</a:t>
            </a:r>
            <a:r>
              <a:rPr kumimoji="1" lang="ja-JP" altLang="en-US" sz="1400" u="sng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以上で</a:t>
            </a:r>
            <a:r>
              <a:rPr kumimoji="1" lang="ja-JP" altLang="en-US" sz="2000" u="sng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送料</a:t>
            </a:r>
            <a:r>
              <a:rPr kumimoji="1" lang="ja-JP" altLang="en-US" sz="2000" u="sng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無料！</a:t>
            </a:r>
            <a:endParaRPr kumimoji="1" lang="ja-JP" altLang="en-US" sz="2000" u="sng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3219158" y="1313933"/>
            <a:ext cx="20882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latin typeface="+mj-ea"/>
                <a:ea typeface="+mj-ea"/>
              </a:rPr>
              <a:t>※</a:t>
            </a:r>
            <a:r>
              <a:rPr kumimoji="1" lang="ja-JP" altLang="en-US" sz="1000" dirty="0" smtClean="0">
                <a:latin typeface="+mj-ea"/>
                <a:ea typeface="+mj-ea"/>
              </a:rPr>
              <a:t>一部対象外の商品がございます。</a:t>
            </a:r>
            <a:endParaRPr kumimoji="1" lang="ja-JP" altLang="en-US" sz="1000" dirty="0">
              <a:latin typeface="+mj-ea"/>
              <a:ea typeface="+mj-ea"/>
            </a:endParaRPr>
          </a:p>
        </p:txBody>
      </p:sp>
      <p:grpSp>
        <p:nvGrpSpPr>
          <p:cNvPr id="19" name="グループ化 18"/>
          <p:cNvGrpSpPr/>
          <p:nvPr/>
        </p:nvGrpSpPr>
        <p:grpSpPr>
          <a:xfrm>
            <a:off x="-113332" y="7383657"/>
            <a:ext cx="3470324" cy="1246374"/>
            <a:chOff x="3366894" y="6427414"/>
            <a:chExt cx="3389507" cy="1395322"/>
          </a:xfrm>
        </p:grpSpPr>
        <p:sp>
          <p:nvSpPr>
            <p:cNvPr id="18" name="フローチャート: 処理 17"/>
            <p:cNvSpPr/>
            <p:nvPr/>
          </p:nvSpPr>
          <p:spPr>
            <a:xfrm>
              <a:off x="3650300" y="6427414"/>
              <a:ext cx="3059382" cy="1345278"/>
            </a:xfrm>
            <a:prstGeom prst="flowChartProcess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1" name="タイトル 29"/>
            <p:cNvSpPr txBox="1">
              <a:spLocks/>
            </p:cNvSpPr>
            <p:nvPr/>
          </p:nvSpPr>
          <p:spPr bwMode="auto">
            <a:xfrm>
              <a:off x="3366894" y="6464179"/>
              <a:ext cx="2347757" cy="207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3492" tIns="26746" rIns="53492" bIns="26746" anchor="ctr"/>
            <a:lstStyle>
              <a:lvl1pPr defTabSz="533400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 defTabSz="53340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 defTabSz="5334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 defTabSz="5334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 defTabSz="5334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defTabSz="5334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defTabSz="5334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defTabSz="5334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defTabSz="5334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00" dirty="0" smtClean="0">
                  <a:latin typeface="HG創英角ﾎﾟｯﾌﾟ体" pitchFamily="49" charset="-128"/>
                  <a:ea typeface="HG創英角ﾎﾟｯﾌﾟ体" pitchFamily="49" charset="-128"/>
                </a:rPr>
                <a:t>◆〇〇〇〇〇〇◆</a:t>
              </a:r>
              <a:endParaRPr lang="ja-JP" altLang="en-US" sz="1200" dirty="0">
                <a:latin typeface="HG創英角ﾎﾟｯﾌﾟ体" pitchFamily="49" charset="-128"/>
                <a:ea typeface="HG創英角ﾎﾟｯﾌﾟ体" pitchFamily="49" charset="-128"/>
              </a:endParaRPr>
            </a:p>
          </p:txBody>
        </p:sp>
        <p:sp>
          <p:nvSpPr>
            <p:cNvPr id="105" name="テキスト ボックス 104"/>
            <p:cNvSpPr txBox="1"/>
            <p:nvPr/>
          </p:nvSpPr>
          <p:spPr>
            <a:xfrm>
              <a:off x="3615784" y="6702924"/>
              <a:ext cx="3140617" cy="11198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00" dirty="0" smtClean="0"/>
                <a:t>ホームページはこちらから</a:t>
              </a:r>
              <a:endParaRPr lang="en-US" altLang="ja-JP" sz="1000" dirty="0" smtClean="0"/>
            </a:p>
            <a:p>
              <a:r>
                <a:rPr lang="ja-JP" altLang="en-US" sz="1600" b="1" dirty="0" smtClean="0">
                  <a:latin typeface="+mn-ea"/>
                </a:rPr>
                <a:t>　</a:t>
              </a:r>
              <a:r>
                <a:rPr lang="en-US" altLang="ja-JP" sz="1800" b="1" dirty="0" smtClean="0">
                  <a:latin typeface="+mn-ea"/>
                </a:rPr>
                <a:t>https://www.www.abc.jp</a:t>
              </a:r>
              <a:r>
                <a:rPr lang="en-US" altLang="ja-JP" sz="1800" b="1" dirty="0" smtClean="0">
                  <a:latin typeface="+mn-ea"/>
                </a:rPr>
                <a:t>/</a:t>
              </a:r>
            </a:p>
            <a:p>
              <a:endParaRPr lang="en-US" altLang="ja-JP" sz="500" dirty="0" smtClean="0">
                <a:latin typeface="+mn-ea"/>
              </a:endParaRPr>
            </a:p>
            <a:p>
              <a:r>
                <a:rPr lang="ja-JP" altLang="en-US" sz="1400" dirty="0" smtClean="0">
                  <a:latin typeface="+mn-ea"/>
                </a:rPr>
                <a:t>○○○○○○○○</a:t>
              </a:r>
              <a:r>
                <a:rPr lang="ja-JP" altLang="en-US" sz="1100" dirty="0" smtClean="0">
                  <a:latin typeface="+mn-ea"/>
                </a:rPr>
                <a:t>で検索！！！</a:t>
              </a:r>
              <a:endParaRPr lang="en-US" altLang="ja-JP" sz="1100" dirty="0" smtClean="0">
                <a:latin typeface="+mn-ea"/>
              </a:endParaRPr>
            </a:p>
            <a:p>
              <a:endParaRPr lang="ja-JP" altLang="en-US" sz="1200" b="1" dirty="0">
                <a:latin typeface="+mn-ea"/>
              </a:endParaRPr>
            </a:p>
          </p:txBody>
        </p:sp>
      </p:grpSp>
      <p:grpSp>
        <p:nvGrpSpPr>
          <p:cNvPr id="20" name="グループ化 19"/>
          <p:cNvGrpSpPr/>
          <p:nvPr/>
        </p:nvGrpSpPr>
        <p:grpSpPr>
          <a:xfrm>
            <a:off x="3196977" y="7381261"/>
            <a:ext cx="3517933" cy="1364354"/>
            <a:chOff x="3267889" y="5783185"/>
            <a:chExt cx="3436011" cy="1527402"/>
          </a:xfrm>
        </p:grpSpPr>
        <p:sp>
          <p:nvSpPr>
            <p:cNvPr id="83" name="フローチャート: 処理 82"/>
            <p:cNvSpPr/>
            <p:nvPr/>
          </p:nvSpPr>
          <p:spPr>
            <a:xfrm>
              <a:off x="3472227" y="5783185"/>
              <a:ext cx="3231673" cy="1347965"/>
            </a:xfrm>
            <a:prstGeom prst="flowChartProcess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4" name="タイトル 29"/>
            <p:cNvSpPr txBox="1">
              <a:spLocks/>
            </p:cNvSpPr>
            <p:nvPr/>
          </p:nvSpPr>
          <p:spPr bwMode="auto">
            <a:xfrm>
              <a:off x="3267889" y="5827759"/>
              <a:ext cx="2971154" cy="186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3492" tIns="26746" rIns="53492" bIns="26746" anchor="ctr"/>
            <a:lstStyle>
              <a:lvl1pPr defTabSz="533400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 defTabSz="53340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 defTabSz="5334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 defTabSz="5334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 defTabSz="5334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defTabSz="5334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defTabSz="5334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defTabSz="5334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defTabSz="5334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00" dirty="0" smtClean="0">
                  <a:latin typeface="HG創英角ﾎﾟｯﾌﾟ体" pitchFamily="49" charset="-128"/>
                  <a:ea typeface="HG創英角ﾎﾟｯﾌﾟ体" pitchFamily="49" charset="-128"/>
                </a:rPr>
                <a:t>◆〇〇〇〇〇〇〇〇〇〇〇〇〇◆</a:t>
              </a:r>
              <a:endParaRPr lang="ja-JP" altLang="en-US" sz="1200" dirty="0">
                <a:latin typeface="HG創英角ﾎﾟｯﾌﾟ体" pitchFamily="49" charset="-128"/>
                <a:ea typeface="HG創英角ﾎﾟｯﾌﾟ体" pitchFamily="49" charset="-128"/>
              </a:endParaRPr>
            </a:p>
          </p:txBody>
        </p:sp>
        <p:sp>
          <p:nvSpPr>
            <p:cNvPr id="85" name="テキスト ボックス 84"/>
            <p:cNvSpPr txBox="1"/>
            <p:nvPr/>
          </p:nvSpPr>
          <p:spPr>
            <a:xfrm>
              <a:off x="3491705" y="5966812"/>
              <a:ext cx="3140617" cy="1343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200" b="1" dirty="0" smtClean="0">
                  <a:latin typeface="+mn-ea"/>
                </a:rPr>
                <a:t>○○○○○○○○○○○○○○○</a:t>
              </a:r>
              <a:r>
                <a:rPr lang="ja-JP" altLang="en-US" sz="1200" b="1" dirty="0">
                  <a:latin typeface="+mn-ea"/>
                </a:rPr>
                <a:t>○ </a:t>
              </a:r>
              <a:r>
                <a:rPr lang="ja-JP" altLang="en-US" sz="1200" b="1" dirty="0" smtClean="0">
                  <a:latin typeface="+mn-ea"/>
                </a:rPr>
                <a:t>！</a:t>
              </a:r>
              <a:endParaRPr lang="en-US" altLang="ja-JP" sz="1100" dirty="0" smtClean="0">
                <a:latin typeface="+mn-ea"/>
              </a:endParaRPr>
            </a:p>
            <a:p>
              <a:pPr>
                <a:spcBef>
                  <a:spcPts val="600"/>
                </a:spcBef>
              </a:pPr>
              <a:r>
                <a:rPr lang="ja-JP" altLang="en-US" sz="1100" dirty="0">
                  <a:latin typeface="+mn-ea"/>
                </a:rPr>
                <a:t>　</a:t>
              </a:r>
              <a:r>
                <a:rPr lang="ja-JP" altLang="en-US" sz="1100" dirty="0" smtClean="0">
                  <a:latin typeface="+mn-ea"/>
                </a:rPr>
                <a:t>ポイント１：</a:t>
              </a:r>
              <a:r>
                <a:rPr lang="ja-JP" altLang="en-US" sz="1100" dirty="0" smtClean="0">
                  <a:latin typeface="+mn-ea"/>
                </a:rPr>
                <a:t>○○○○○○</a:t>
              </a:r>
              <a:endParaRPr lang="en-US" altLang="ja-JP" sz="1100" b="1" dirty="0" smtClean="0">
                <a:latin typeface="+mn-ea"/>
              </a:endParaRPr>
            </a:p>
            <a:p>
              <a:r>
                <a:rPr lang="ja-JP" altLang="en-US" sz="1100" dirty="0">
                  <a:latin typeface="+mn-ea"/>
                </a:rPr>
                <a:t>　</a:t>
              </a:r>
              <a:r>
                <a:rPr lang="ja-JP" altLang="en-US" sz="1100" dirty="0" smtClean="0">
                  <a:latin typeface="+mn-ea"/>
                </a:rPr>
                <a:t>ポイント２：</a:t>
              </a:r>
              <a:r>
                <a:rPr lang="ja-JP" altLang="en-US" sz="1100" dirty="0">
                  <a:latin typeface="+mn-ea"/>
                </a:rPr>
                <a:t>○○○○○○</a:t>
              </a:r>
              <a:endParaRPr lang="en-US" altLang="ja-JP" sz="1100" b="1" dirty="0" smtClean="0">
                <a:latin typeface="+mn-ea"/>
              </a:endParaRPr>
            </a:p>
            <a:p>
              <a:r>
                <a:rPr lang="ja-JP" altLang="en-US" sz="1100" dirty="0" smtClean="0">
                  <a:latin typeface="+mn-ea"/>
                </a:rPr>
                <a:t>○○○○○○</a:t>
              </a:r>
              <a:r>
                <a:rPr lang="ja-JP" altLang="en-US" sz="1100" dirty="0">
                  <a:latin typeface="+mn-ea"/>
                </a:rPr>
                <a:t>○○ </a:t>
              </a:r>
              <a:r>
                <a:rPr lang="ja-JP" altLang="en-US" sz="1100" dirty="0" smtClean="0">
                  <a:latin typeface="+mn-ea"/>
                </a:rPr>
                <a:t>○○○○○○○○○○○○</a:t>
              </a:r>
              <a:endParaRPr lang="en-US" altLang="ja-JP" sz="1100" dirty="0" smtClean="0">
                <a:latin typeface="+mn-ea"/>
              </a:endParaRPr>
            </a:p>
            <a:p>
              <a:r>
                <a:rPr lang="ja-JP" altLang="en-US" sz="1100" dirty="0">
                  <a:latin typeface="+mn-ea"/>
                </a:rPr>
                <a:t>○○○○○○○○ ○○○○○○○○○○○</a:t>
              </a:r>
              <a:r>
                <a:rPr lang="ja-JP" altLang="en-US" sz="1100" dirty="0" smtClean="0">
                  <a:latin typeface="+mn-ea"/>
                </a:rPr>
                <a:t>○</a:t>
              </a:r>
              <a:endParaRPr lang="en-US" altLang="ja-JP" sz="1100" dirty="0" smtClean="0">
                <a:latin typeface="+mn-ea"/>
              </a:endParaRPr>
            </a:p>
            <a:p>
              <a:endParaRPr lang="en-US" altLang="ja-JP" sz="1100" dirty="0" smtClean="0">
                <a:latin typeface="+mn-ea"/>
              </a:endParaRPr>
            </a:p>
          </p:txBody>
        </p:sp>
      </p:grpSp>
      <p:sp>
        <p:nvSpPr>
          <p:cNvPr id="107" name="正方形/長方形 106"/>
          <p:cNvSpPr/>
          <p:nvPr/>
        </p:nvSpPr>
        <p:spPr>
          <a:xfrm>
            <a:off x="-190237" y="1673399"/>
            <a:ext cx="543412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○○</a:t>
            </a:r>
            <a:r>
              <a:rPr lang="ja-JP" altLang="en-US" sz="12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○</a:t>
            </a:r>
            <a:r>
              <a:rPr lang="ja-JP" altLang="en-US" sz="12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○○</a:t>
            </a:r>
            <a:r>
              <a:rPr lang="ja-JP" altLang="en-US" sz="12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○○</a:t>
            </a:r>
            <a:r>
              <a:rPr lang="ja-JP" altLang="en-US" sz="12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○○</a:t>
            </a:r>
            <a:r>
              <a:rPr lang="ja-JP" altLang="en-US" sz="12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○○</a:t>
            </a:r>
            <a:r>
              <a:rPr lang="ja-JP" altLang="en-US" sz="12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○○</a:t>
            </a:r>
            <a:r>
              <a:rPr lang="ja-JP" altLang="en-US" sz="12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○○</a:t>
            </a:r>
            <a:r>
              <a:rPr lang="ja-JP" altLang="en-US" sz="12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○○</a:t>
            </a:r>
            <a:r>
              <a:rPr lang="ja-JP" altLang="en-US" sz="12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○○○ </a:t>
            </a:r>
            <a:r>
              <a:rPr lang="ja-JP" altLang="en-US" sz="12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！</a:t>
            </a:r>
            <a:endParaRPr lang="en-US" altLang="ja-JP" sz="1200" dirty="0" smtClean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65097" y="2029530"/>
            <a:ext cx="487459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/>
              <a:t>　</a:t>
            </a:r>
            <a:r>
              <a:rPr lang="ja-JP" altLang="en-US" sz="1100" dirty="0" smtClean="0"/>
              <a:t>○○○</a:t>
            </a:r>
            <a:r>
              <a:rPr lang="ja-JP" altLang="en-US" sz="1100" dirty="0"/>
              <a:t>○</a:t>
            </a:r>
            <a:r>
              <a:rPr lang="ja-JP" altLang="en-US" sz="1100" dirty="0" smtClean="0"/>
              <a:t>○○</a:t>
            </a:r>
            <a:r>
              <a:rPr lang="ja-JP" altLang="en-US" sz="1100" dirty="0"/>
              <a:t>○○○</a:t>
            </a:r>
            <a:r>
              <a:rPr lang="ja-JP" altLang="en-US" sz="1100" dirty="0" smtClean="0"/>
              <a:t>○○</a:t>
            </a:r>
            <a:r>
              <a:rPr lang="ja-JP" altLang="en-US" sz="1100" dirty="0"/>
              <a:t>○○○</a:t>
            </a:r>
            <a:r>
              <a:rPr lang="ja-JP" altLang="en-US" sz="1100" dirty="0" smtClean="0"/>
              <a:t>○○</a:t>
            </a:r>
            <a:r>
              <a:rPr lang="ja-JP" altLang="en-US" sz="1100" dirty="0"/>
              <a:t>○○○</a:t>
            </a:r>
            <a:r>
              <a:rPr lang="ja-JP" altLang="en-US" sz="1100" dirty="0" smtClean="0"/>
              <a:t>○○</a:t>
            </a:r>
            <a:r>
              <a:rPr lang="ja-JP" altLang="en-US" sz="1100" dirty="0"/>
              <a:t>○○○</a:t>
            </a:r>
            <a:r>
              <a:rPr lang="ja-JP" altLang="en-US" sz="1100" dirty="0" smtClean="0"/>
              <a:t>○○</a:t>
            </a:r>
            <a:r>
              <a:rPr lang="ja-JP" altLang="en-US" sz="1100" dirty="0"/>
              <a:t>○○○</a:t>
            </a:r>
            <a:r>
              <a:rPr lang="ja-JP" altLang="en-US" sz="1100" dirty="0" smtClean="0"/>
              <a:t>○</a:t>
            </a:r>
            <a:r>
              <a:rPr lang="ja-JP" altLang="en-US" sz="1100" dirty="0"/>
              <a:t> ○○○○○○○○○○○○○○○○○○○○○○○○○○○○○</a:t>
            </a:r>
            <a:r>
              <a:rPr lang="ja-JP" altLang="en-US" sz="1100" dirty="0" smtClean="0"/>
              <a:t>○○○</a:t>
            </a:r>
            <a:r>
              <a:rPr lang="ja-JP" altLang="en-US" sz="1100" dirty="0"/>
              <a:t>○○○○○○○○○○○○○○○○○○○○○○○○○○○</a:t>
            </a:r>
            <a:r>
              <a:rPr lang="ja-JP" altLang="en-US" sz="1100" dirty="0" smtClean="0"/>
              <a:t>○○○○○○○</a:t>
            </a:r>
            <a:endParaRPr lang="en-US" altLang="ja-JP" sz="1100" dirty="0"/>
          </a:p>
        </p:txBody>
      </p:sp>
      <p:cxnSp>
        <p:nvCxnSpPr>
          <p:cNvPr id="73" name="直線コネクタ 72"/>
          <p:cNvCxnSpPr/>
          <p:nvPr/>
        </p:nvCxnSpPr>
        <p:spPr>
          <a:xfrm>
            <a:off x="298748" y="4219203"/>
            <a:ext cx="638225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直線コネクタ 122"/>
          <p:cNvCxnSpPr/>
          <p:nvPr/>
        </p:nvCxnSpPr>
        <p:spPr>
          <a:xfrm>
            <a:off x="1173296" y="4981575"/>
            <a:ext cx="4499634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直線コネクタ 123"/>
          <p:cNvCxnSpPr/>
          <p:nvPr/>
        </p:nvCxnSpPr>
        <p:spPr>
          <a:xfrm>
            <a:off x="304081" y="5773663"/>
            <a:ext cx="638225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円形吹き出し 2"/>
          <p:cNvSpPr/>
          <p:nvPr/>
        </p:nvSpPr>
        <p:spPr>
          <a:xfrm>
            <a:off x="4917204" y="1661338"/>
            <a:ext cx="925727" cy="935533"/>
          </a:xfrm>
          <a:prstGeom prst="wedgeEllipseCallout">
            <a:avLst>
              <a:gd name="adj1" fmla="val 55115"/>
              <a:gd name="adj2" fmla="val 4444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828421" y="1838552"/>
            <a:ext cx="112495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/>
              <a:t>○○○</a:t>
            </a:r>
            <a:r>
              <a:rPr lang="ja-JP" altLang="en-US" sz="1000" dirty="0" smtClean="0"/>
              <a:t>○</a:t>
            </a:r>
            <a:endParaRPr lang="en-US" altLang="ja-JP" sz="1000" dirty="0" smtClean="0"/>
          </a:p>
          <a:p>
            <a:pPr algn="ctr"/>
            <a:r>
              <a:rPr lang="ja-JP" altLang="en-US" sz="1000" dirty="0"/>
              <a:t>○○○</a:t>
            </a:r>
            <a:r>
              <a:rPr lang="ja-JP" altLang="en-US" sz="1000" dirty="0" smtClean="0"/>
              <a:t>○○○</a:t>
            </a:r>
            <a:endParaRPr lang="en-US" altLang="ja-JP" sz="1000" dirty="0" smtClean="0"/>
          </a:p>
          <a:p>
            <a:pPr algn="ctr"/>
            <a:r>
              <a:rPr lang="ja-JP" altLang="en-US" sz="1000" dirty="0"/>
              <a:t>○○○○</a:t>
            </a:r>
            <a:endParaRPr kumimoji="1" lang="en-US" altLang="ja-JP" sz="1000" dirty="0" smtClean="0"/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83865" y="4367411"/>
            <a:ext cx="32835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○○○○○○○○</a:t>
            </a:r>
            <a:r>
              <a:rPr lang="ja-JP" altLang="en-US" sz="10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○○○</a:t>
            </a:r>
            <a:r>
              <a:rPr lang="ja-JP" altLang="en-US" sz="10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○○</a:t>
            </a:r>
            <a:r>
              <a:rPr lang="ja-JP" altLang="en-US" sz="10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○○○</a:t>
            </a:r>
            <a:r>
              <a:rPr lang="ja-JP" altLang="en-US" sz="10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○○</a:t>
            </a:r>
            <a:r>
              <a:rPr lang="ja-JP" altLang="en-US" sz="10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○○○</a:t>
            </a:r>
            <a:r>
              <a:rPr lang="ja-JP" altLang="en-US" sz="10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○！</a:t>
            </a:r>
            <a:endParaRPr lang="en-US" altLang="ja-JP" sz="1000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1205848" y="4545335"/>
            <a:ext cx="23671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 smtClean="0">
                <a:latin typeface="+mn-ea"/>
                <a:ea typeface="+mn-ea"/>
              </a:rPr>
              <a:t>○○○○</a:t>
            </a:r>
            <a:r>
              <a:rPr lang="ja-JP" altLang="en-US" sz="900" dirty="0" smtClean="0">
                <a:latin typeface="+mn-ea"/>
                <a:ea typeface="+mn-ea"/>
              </a:rPr>
              <a:t>　</a:t>
            </a:r>
            <a:r>
              <a:rPr lang="ja-JP" altLang="en-US" sz="1000" b="1" dirty="0" smtClean="0">
                <a:latin typeface="+mn-ea"/>
                <a:ea typeface="+mn-ea"/>
              </a:rPr>
              <a:t>〇〇〇〇</a:t>
            </a:r>
            <a:r>
              <a:rPr lang="ja-JP" altLang="en-US" sz="1000" b="1" dirty="0" smtClean="0">
                <a:latin typeface="+mn-ea"/>
              </a:rPr>
              <a:t>〇〇〇〇〇〇〇</a:t>
            </a:r>
            <a:r>
              <a:rPr lang="ja-JP" altLang="en-US" sz="1000" dirty="0" smtClean="0">
                <a:latin typeface="+mn-ea"/>
                <a:ea typeface="+mn-ea"/>
              </a:rPr>
              <a:t>　　　　　</a:t>
            </a:r>
            <a:endParaRPr lang="en-US" altLang="ja-JP" sz="1000" dirty="0">
              <a:latin typeface="+mn-ea"/>
              <a:ea typeface="+mn-ea"/>
            </a:endParaRPr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2003528" y="4931516"/>
            <a:ext cx="1745775" cy="307777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ja-JP" altLang="en-US" sz="900" u="sng" dirty="0">
                <a:latin typeface="+mn-ea"/>
              </a:rPr>
              <a:t>通常価格</a:t>
            </a:r>
            <a:r>
              <a:rPr lang="ja-JP" altLang="en-US" sz="900" u="sng" dirty="0" smtClean="0">
                <a:latin typeface="+mn-ea"/>
              </a:rPr>
              <a:t>￥</a:t>
            </a:r>
            <a:r>
              <a:rPr lang="en-US" altLang="ja-JP" sz="900" u="sng" dirty="0">
                <a:latin typeface="+mn-ea"/>
              </a:rPr>
              <a:t>000</a:t>
            </a:r>
            <a:r>
              <a:rPr lang="ja-JP" altLang="en-US" sz="800" u="sng" dirty="0" smtClean="0">
                <a:latin typeface="+mn-ea"/>
                <a:ea typeface="+mn-ea"/>
              </a:rPr>
              <a:t>→</a:t>
            </a:r>
            <a:r>
              <a:rPr lang="ja-JP" altLang="en-US" sz="1100" b="1" u="sng" dirty="0" smtClean="0">
                <a:latin typeface="+mn-ea"/>
                <a:ea typeface="+mn-ea"/>
              </a:rPr>
              <a:t>￥</a:t>
            </a:r>
            <a:r>
              <a:rPr lang="en-US" altLang="ja-JP" sz="1400" b="1" u="sng" dirty="0">
                <a:latin typeface="+mn-ea"/>
                <a:ea typeface="+mn-ea"/>
              </a:rPr>
              <a:t>000</a:t>
            </a:r>
            <a:endParaRPr lang="en-US" altLang="ja-JP" b="1" u="sng" dirty="0" smtClean="0">
              <a:latin typeface="+mn-ea"/>
              <a:ea typeface="+mn-ea"/>
            </a:endParaRP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3367372" y="2654077"/>
            <a:ext cx="33637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【</a:t>
            </a:r>
            <a:r>
              <a:rPr lang="ja-JP" altLang="en-US" sz="1200" dirty="0" smtClean="0"/>
              <a:t>○○○○○○○○</a:t>
            </a:r>
            <a:r>
              <a:rPr kumimoji="1" lang="en-US" altLang="ja-JP" sz="1200" dirty="0" smtClean="0"/>
              <a:t>】</a:t>
            </a:r>
            <a:endParaRPr kumimoji="1" lang="ja-JP" altLang="en-US" sz="1050" dirty="0"/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5654856" y="2806477"/>
            <a:ext cx="12380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○○○○</a:t>
            </a:r>
            <a:endParaRPr lang="en-US" altLang="ja-JP" sz="10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sz="1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○○○</a:t>
            </a:r>
            <a:r>
              <a:rPr lang="ja-JP" altLang="en-US" sz="1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</a:t>
            </a:r>
            <a:endParaRPr lang="en-US" altLang="ja-JP" sz="10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sz="1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○○○</a:t>
            </a:r>
            <a:r>
              <a:rPr lang="ja-JP" altLang="en-US" sz="1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</a:t>
            </a:r>
            <a:endParaRPr lang="en-US" altLang="ja-JP" sz="10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sz="1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○○○</a:t>
            </a:r>
            <a:r>
              <a:rPr lang="ja-JP" altLang="en-US" sz="1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</a:t>
            </a:r>
            <a:endParaRPr lang="en-US" altLang="ja-JP" sz="10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sz="1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○○○</a:t>
            </a:r>
            <a:r>
              <a:rPr lang="ja-JP" altLang="en-US" sz="1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</a:t>
            </a:r>
            <a:endParaRPr lang="en-US" altLang="ja-JP" sz="10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sz="1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○○○</a:t>
            </a:r>
            <a:r>
              <a:rPr lang="ja-JP" altLang="en-US" sz="1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</a:t>
            </a:r>
            <a:endParaRPr lang="en-US" altLang="ja-JP" sz="10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sz="1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○○○</a:t>
            </a:r>
            <a:r>
              <a:rPr lang="ja-JP" altLang="en-US" sz="1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</a:t>
            </a:r>
            <a:endParaRPr lang="en-US" altLang="ja-JP" sz="10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sz="1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○○○○</a:t>
            </a:r>
            <a:endParaRPr lang="en-US" altLang="ja-JP" sz="10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3" name="角丸四角形吹き出し 12"/>
          <p:cNvSpPr/>
          <p:nvPr/>
        </p:nvSpPr>
        <p:spPr>
          <a:xfrm>
            <a:off x="5769642" y="2832736"/>
            <a:ext cx="995102" cy="1288085"/>
          </a:xfrm>
          <a:prstGeom prst="wedgeRoundRectCallout">
            <a:avLst>
              <a:gd name="adj1" fmla="val -64051"/>
              <a:gd name="adj2" fmla="val -22886"/>
              <a:gd name="adj3" fmla="val 16667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116632" y="2648744"/>
            <a:ext cx="33637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【</a:t>
            </a:r>
            <a:r>
              <a:rPr lang="ja-JP" altLang="en-US" sz="1200" dirty="0" smtClean="0"/>
              <a:t>○○○○○○○○</a:t>
            </a:r>
            <a:r>
              <a:rPr kumimoji="1" lang="en-US" altLang="ja-JP" sz="1200" dirty="0" smtClean="0"/>
              <a:t>】</a:t>
            </a:r>
            <a:endParaRPr kumimoji="1" lang="ja-JP" altLang="en-US" sz="1050" dirty="0"/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137964" y="2821335"/>
            <a:ext cx="34071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○○</a:t>
            </a:r>
            <a:r>
              <a:rPr lang="ja-JP" altLang="en-US" sz="10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○○○○○○○○○○○○○○○○○○○</a:t>
            </a:r>
            <a:r>
              <a:rPr lang="ja-JP" altLang="en-US" sz="10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○</a:t>
            </a:r>
            <a:endParaRPr lang="en-US" altLang="ja-JP" sz="1000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1330902" y="3139277"/>
            <a:ext cx="2139923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 smtClean="0">
                <a:latin typeface="+mn-ea"/>
                <a:ea typeface="+mn-ea"/>
              </a:rPr>
              <a:t>○○</a:t>
            </a:r>
            <a:r>
              <a:rPr lang="ja-JP" altLang="en-US" sz="900" dirty="0" smtClean="0">
                <a:latin typeface="+mn-ea"/>
                <a:ea typeface="+mn-ea"/>
              </a:rPr>
              <a:t>○○○</a:t>
            </a:r>
            <a:endParaRPr lang="en-US" altLang="ja-JP" sz="900" dirty="0" smtClean="0">
              <a:latin typeface="+mn-ea"/>
              <a:ea typeface="+mn-ea"/>
            </a:endParaRPr>
          </a:p>
          <a:p>
            <a:r>
              <a:rPr lang="ja-JP" altLang="en-US" sz="1100" b="1" dirty="0" smtClean="0">
                <a:latin typeface="+mn-ea"/>
                <a:ea typeface="+mn-ea"/>
              </a:rPr>
              <a:t>○○○○○○○○</a:t>
            </a:r>
            <a:endParaRPr lang="en-US" altLang="ja-JP" sz="1100" b="1" dirty="0" smtClean="0">
              <a:latin typeface="+mn-ea"/>
              <a:ea typeface="+mn-ea"/>
            </a:endParaRPr>
          </a:p>
          <a:p>
            <a:r>
              <a:rPr lang="ja-JP" altLang="en-US" sz="900" dirty="0" smtClean="0">
                <a:latin typeface="+mn-ea"/>
                <a:ea typeface="+mn-ea"/>
              </a:rPr>
              <a:t>　　</a:t>
            </a:r>
            <a:r>
              <a:rPr lang="ja-JP" altLang="en-US" sz="900" dirty="0" smtClean="0">
                <a:latin typeface="+mn-ea"/>
                <a:ea typeface="+mn-ea"/>
              </a:rPr>
              <a:t>○○○○○</a:t>
            </a:r>
            <a:r>
              <a:rPr lang="ja-JP" altLang="en-US" sz="900" dirty="0" smtClean="0">
                <a:latin typeface="+mn-ea"/>
              </a:rPr>
              <a:t>○</a:t>
            </a:r>
            <a:r>
              <a:rPr lang="ja-JP" altLang="en-US" sz="900" dirty="0">
                <a:latin typeface="+mn-ea"/>
              </a:rPr>
              <a:t>○○○</a:t>
            </a:r>
            <a:r>
              <a:rPr lang="ja-JP" altLang="en-US" sz="900" dirty="0" smtClean="0">
                <a:latin typeface="+mn-ea"/>
              </a:rPr>
              <a:t>○○○○○○</a:t>
            </a:r>
            <a:endParaRPr lang="en-US" altLang="ja-JP" sz="900" dirty="0" smtClean="0">
              <a:latin typeface="+mn-ea"/>
              <a:ea typeface="+mn-ea"/>
            </a:endParaRPr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2241928" y="3787349"/>
            <a:ext cx="1312950" cy="46166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ja-JP" altLang="en-US" sz="1000" b="1" u="sng" dirty="0" smtClean="0">
                <a:latin typeface="+mn-ea"/>
                <a:ea typeface="+mn-ea"/>
              </a:rPr>
              <a:t> </a:t>
            </a:r>
            <a:r>
              <a:rPr lang="ja-JP" altLang="en-US" sz="2000" b="1" u="sng" dirty="0" smtClean="0">
                <a:latin typeface="+mn-ea"/>
                <a:ea typeface="+mn-ea"/>
              </a:rPr>
              <a:t>￥</a:t>
            </a:r>
            <a:r>
              <a:rPr lang="en-US" altLang="ja-JP" b="1" u="sng" dirty="0">
                <a:latin typeface="+mn-ea"/>
                <a:ea typeface="+mn-ea"/>
              </a:rPr>
              <a:t>0000</a:t>
            </a:r>
            <a:endParaRPr lang="en-US" altLang="ja-JP" sz="3200" b="1" u="sng" dirty="0" smtClean="0">
              <a:latin typeface="+mn-ea"/>
              <a:ea typeface="+mn-ea"/>
            </a:endParaRPr>
          </a:p>
        </p:txBody>
      </p:sp>
      <p:grpSp>
        <p:nvGrpSpPr>
          <p:cNvPr id="121" name="グループ化 120"/>
          <p:cNvGrpSpPr/>
          <p:nvPr/>
        </p:nvGrpSpPr>
        <p:grpSpPr>
          <a:xfrm rot="273183">
            <a:off x="1369015" y="3722245"/>
            <a:ext cx="780729" cy="472731"/>
            <a:chOff x="1401616" y="4496651"/>
            <a:chExt cx="492724" cy="265139"/>
          </a:xfrm>
        </p:grpSpPr>
        <p:sp>
          <p:nvSpPr>
            <p:cNvPr id="122" name="円/楕円 121"/>
            <p:cNvSpPr/>
            <p:nvPr/>
          </p:nvSpPr>
          <p:spPr>
            <a:xfrm rot="21063896">
              <a:off x="1459935" y="4496651"/>
              <a:ext cx="392086" cy="26513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6" name="テキスト ボックス 125"/>
            <p:cNvSpPr txBox="1"/>
            <p:nvPr/>
          </p:nvSpPr>
          <p:spPr>
            <a:xfrm rot="20961478">
              <a:off x="1401616" y="4552608"/>
              <a:ext cx="492724" cy="197477"/>
            </a:xfrm>
            <a:prstGeom prst="rect">
              <a:avLst/>
            </a:prstGeom>
            <a:noFill/>
          </p:spPr>
          <p:txBody>
            <a:bodyPr wrap="square" spcCol="36000" rtlCol="0">
              <a:spAutoFit/>
            </a:bodyPr>
            <a:lstStyle/>
            <a:p>
              <a:pPr algn="ctr">
                <a:lnSpc>
                  <a:spcPts val="1000"/>
                </a:lnSpc>
              </a:pPr>
              <a:r>
                <a:rPr lang="ja-JP" altLang="en-US" sz="1600" dirty="0" smtClean="0">
                  <a:latin typeface="Britannic Bold" panose="020B0903060703020204" pitchFamily="34" charset="0"/>
                  <a:ea typeface="+mn-ea"/>
                </a:rPr>
                <a:t>￥</a:t>
              </a:r>
              <a:r>
                <a:rPr lang="en-US" altLang="ja-JP" sz="1600" dirty="0">
                  <a:latin typeface="Britannic Bold" panose="020B0903060703020204" pitchFamily="34" charset="0"/>
                  <a:ea typeface="+mn-ea"/>
                </a:rPr>
                <a:t>00</a:t>
              </a:r>
              <a:endParaRPr lang="en-US" altLang="ja-JP" sz="1600" dirty="0" smtClean="0">
                <a:latin typeface="Britannic Bold" panose="020B0903060703020204" pitchFamily="34" charset="0"/>
                <a:ea typeface="+mn-ea"/>
              </a:endParaRPr>
            </a:p>
            <a:p>
              <a:pPr algn="ctr">
                <a:lnSpc>
                  <a:spcPts val="1000"/>
                </a:lnSpc>
              </a:pPr>
              <a:r>
                <a:rPr lang="en-US" altLang="ja-JP" sz="1200" dirty="0">
                  <a:latin typeface="Britannic Bold" panose="020B0903060703020204" pitchFamily="34" charset="0"/>
                  <a:ea typeface="+mn-ea"/>
                </a:rPr>
                <a:t>OFF</a:t>
              </a:r>
              <a:r>
                <a:rPr lang="ja-JP" altLang="en-US" sz="1200" dirty="0" smtClean="0">
                  <a:latin typeface="Britannic Bold" panose="020B0903060703020204" pitchFamily="34" charset="0"/>
                  <a:ea typeface="+mn-ea"/>
                </a:rPr>
                <a:t> </a:t>
              </a:r>
              <a:endParaRPr kumimoji="1" lang="ja-JP" altLang="en-US" sz="1050" dirty="0">
                <a:latin typeface="Britannic Bold" panose="020B0903060703020204" pitchFamily="34" charset="0"/>
                <a:ea typeface="+mn-ea"/>
              </a:endParaRPr>
            </a:p>
          </p:txBody>
        </p:sp>
      </p:grpSp>
      <p:sp>
        <p:nvSpPr>
          <p:cNvPr id="127" name="テキスト ボックス 126"/>
          <p:cNvSpPr txBox="1"/>
          <p:nvPr/>
        </p:nvSpPr>
        <p:spPr>
          <a:xfrm>
            <a:off x="1307264" y="6358954"/>
            <a:ext cx="233776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b="1" dirty="0" smtClean="0"/>
              <a:t>○○○○○○○○○○○○</a:t>
            </a:r>
            <a:endParaRPr lang="en-US" altLang="ja-JP" sz="1000" b="1" dirty="0" smtClean="0"/>
          </a:p>
          <a:p>
            <a:r>
              <a:rPr kumimoji="1" lang="en-US" altLang="ja-JP" sz="900" dirty="0" smtClean="0"/>
              <a:t>【</a:t>
            </a:r>
            <a:r>
              <a:rPr kumimoji="1" lang="ja-JP" altLang="en-US" sz="900" dirty="0" smtClean="0"/>
              <a:t>○○</a:t>
            </a:r>
            <a:r>
              <a:rPr kumimoji="1" lang="en-US" altLang="ja-JP" sz="900" dirty="0" smtClean="0"/>
              <a:t>+</a:t>
            </a:r>
            <a:r>
              <a:rPr kumimoji="1" lang="ja-JP" altLang="en-US" sz="900" dirty="0" smtClean="0"/>
              <a:t>○○代</a:t>
            </a:r>
            <a:r>
              <a:rPr kumimoji="1" lang="en-US" altLang="ja-JP" sz="900" dirty="0" smtClean="0"/>
              <a:t>】</a:t>
            </a:r>
            <a:r>
              <a:rPr lang="ja-JP" altLang="en-US" sz="900" dirty="0" smtClean="0"/>
              <a:t>　</a:t>
            </a:r>
            <a:r>
              <a:rPr lang="ja-JP" altLang="en-US" sz="900" u="sng" dirty="0" smtClean="0"/>
              <a:t>通常価格　</a:t>
            </a:r>
            <a:r>
              <a:rPr lang="ja-JP" altLang="en-US" sz="900" u="sng" dirty="0" smtClean="0"/>
              <a:t>￥００</a:t>
            </a:r>
            <a:r>
              <a:rPr lang="en-US" altLang="ja-JP" sz="900" u="sng" dirty="0" smtClean="0"/>
              <a:t>0</a:t>
            </a:r>
            <a:r>
              <a:rPr lang="ja-JP" altLang="en-US" sz="900" u="sng" dirty="0" smtClean="0"/>
              <a:t>００</a:t>
            </a:r>
            <a:r>
              <a:rPr lang="ja-JP" altLang="en-US" sz="900" dirty="0" smtClean="0"/>
              <a:t>　</a:t>
            </a:r>
            <a:endParaRPr kumimoji="1" lang="en-US" altLang="ja-JP" sz="900" dirty="0" smtClean="0"/>
          </a:p>
        </p:txBody>
      </p:sp>
      <p:sp>
        <p:nvSpPr>
          <p:cNvPr id="137" name="テキスト ボックス 136"/>
          <p:cNvSpPr txBox="1"/>
          <p:nvPr/>
        </p:nvSpPr>
        <p:spPr>
          <a:xfrm>
            <a:off x="1281273" y="2998481"/>
            <a:ext cx="2109627" cy="211203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36000" bIns="36000" rtlCol="0" anchor="ctr" anchorCtr="1">
            <a:spAutoFit/>
          </a:bodyPr>
          <a:lstStyle/>
          <a:p>
            <a:pPr algn="ctr"/>
            <a:r>
              <a:rPr kumimoji="1" lang="ja-JP" altLang="en-US" sz="900" dirty="0" smtClean="0"/>
              <a:t> </a:t>
            </a:r>
            <a:r>
              <a:rPr kumimoji="1" lang="en-US" altLang="ja-JP" sz="900" dirty="0" smtClean="0"/>
              <a:t>&lt;</a:t>
            </a:r>
            <a:r>
              <a:rPr kumimoji="1" lang="ja-JP" altLang="en-US" sz="900" dirty="0" smtClean="0"/>
              <a:t>期間限定価格</a:t>
            </a:r>
            <a:r>
              <a:rPr kumimoji="1" lang="en-US" altLang="ja-JP" sz="900" dirty="0" smtClean="0"/>
              <a:t>(</a:t>
            </a:r>
            <a:r>
              <a:rPr kumimoji="1" lang="ja-JP" altLang="en-US" sz="900" dirty="0" smtClean="0"/>
              <a:t>○○○○～</a:t>
            </a:r>
            <a:r>
              <a:rPr kumimoji="1" lang="en-US" altLang="ja-JP" sz="900" dirty="0" smtClean="0"/>
              <a:t>)&gt;</a:t>
            </a:r>
            <a:endParaRPr kumimoji="1" lang="ja-JP" altLang="en-US" sz="900" dirty="0"/>
          </a:p>
        </p:txBody>
      </p:sp>
      <p:sp>
        <p:nvSpPr>
          <p:cNvPr id="132" name="テキスト ボックス 131"/>
          <p:cNvSpPr txBox="1"/>
          <p:nvPr/>
        </p:nvSpPr>
        <p:spPr>
          <a:xfrm>
            <a:off x="2025714" y="3714332"/>
            <a:ext cx="10872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 smtClean="0">
                <a:latin typeface="+mn-ea"/>
                <a:ea typeface="+mn-ea"/>
              </a:rPr>
              <a:t>通常価格　</a:t>
            </a:r>
            <a:r>
              <a:rPr lang="ja-JP" altLang="en-US" sz="900" dirty="0" smtClean="0">
                <a:latin typeface="+mn-ea"/>
                <a:ea typeface="+mn-ea"/>
              </a:rPr>
              <a:t>￥</a:t>
            </a:r>
            <a:r>
              <a:rPr lang="en-US" altLang="ja-JP" sz="900" dirty="0">
                <a:latin typeface="+mn-ea"/>
                <a:ea typeface="+mn-ea"/>
              </a:rPr>
              <a:t>0000</a:t>
            </a:r>
            <a:r>
              <a:rPr lang="ja-JP" altLang="en-US" sz="900" dirty="0" smtClean="0">
                <a:latin typeface="+mn-ea"/>
                <a:ea typeface="+mn-ea"/>
              </a:rPr>
              <a:t>　</a:t>
            </a:r>
            <a:endParaRPr lang="en-US" altLang="ja-JP" sz="900" dirty="0" smtClean="0">
              <a:latin typeface="+mn-ea"/>
              <a:ea typeface="+mn-ea"/>
            </a:endParaRPr>
          </a:p>
        </p:txBody>
      </p:sp>
      <p:sp>
        <p:nvSpPr>
          <p:cNvPr id="136" name="テキスト ボックス 135"/>
          <p:cNvSpPr txBox="1"/>
          <p:nvPr/>
        </p:nvSpPr>
        <p:spPr>
          <a:xfrm rot="21362422">
            <a:off x="4496727" y="3345820"/>
            <a:ext cx="1162671" cy="107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36000" tIns="0" rIns="36000" bIns="0" rtlCol="0">
            <a:spAutoFit/>
          </a:bodyPr>
          <a:lstStyle/>
          <a:p>
            <a:pPr algn="ctr"/>
            <a:r>
              <a:rPr lang="ja-JP" altLang="en-US" sz="700" dirty="0">
                <a:latin typeface="+mn-ea"/>
              </a:rPr>
              <a:t>○○○○○○ </a:t>
            </a:r>
            <a:r>
              <a:rPr lang="ja-JP" altLang="en-US" sz="700" dirty="0" smtClean="0">
                <a:latin typeface="+mn-ea"/>
                <a:ea typeface="+mn-ea"/>
              </a:rPr>
              <a:t>　</a:t>
            </a:r>
            <a:endParaRPr lang="en-US" altLang="ja-JP" sz="700" dirty="0" smtClean="0">
              <a:latin typeface="+mn-ea"/>
              <a:ea typeface="+mn-ea"/>
            </a:endParaRPr>
          </a:p>
        </p:txBody>
      </p:sp>
      <p:sp>
        <p:nvSpPr>
          <p:cNvPr id="145" name="テキスト ボックス 144"/>
          <p:cNvSpPr txBox="1"/>
          <p:nvPr/>
        </p:nvSpPr>
        <p:spPr>
          <a:xfrm rot="21287022">
            <a:off x="4749375" y="4028406"/>
            <a:ext cx="1000482" cy="12311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36000" tIns="0" rIns="36000" bIns="0" rtlCol="0">
            <a:spAutoFit/>
          </a:bodyPr>
          <a:lstStyle/>
          <a:p>
            <a:pPr algn="ctr"/>
            <a:r>
              <a:rPr lang="ja-JP" altLang="en-US" sz="800" dirty="0">
                <a:latin typeface="+mn-ea"/>
              </a:rPr>
              <a:t>○○○○○○ </a:t>
            </a:r>
            <a:r>
              <a:rPr lang="ja-JP" altLang="en-US" sz="800" dirty="0" smtClean="0">
                <a:latin typeface="+mn-ea"/>
                <a:ea typeface="+mn-ea"/>
              </a:rPr>
              <a:t>　</a:t>
            </a:r>
            <a:endParaRPr lang="en-US" altLang="ja-JP" sz="800" dirty="0" smtClean="0">
              <a:latin typeface="+mn-ea"/>
              <a:ea typeface="+mn-ea"/>
            </a:endParaRPr>
          </a:p>
        </p:txBody>
      </p:sp>
      <p:sp>
        <p:nvSpPr>
          <p:cNvPr id="146" name="テキスト ボックス 145"/>
          <p:cNvSpPr txBox="1"/>
          <p:nvPr/>
        </p:nvSpPr>
        <p:spPr>
          <a:xfrm rot="21317102">
            <a:off x="3494360" y="3879522"/>
            <a:ext cx="939318" cy="1538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36000" tIns="0" rIns="36000" bIns="0" rtlCol="0" anchor="ctr" anchorCtr="1">
            <a:spAutoFit/>
          </a:bodyPr>
          <a:lstStyle/>
          <a:p>
            <a:pPr algn="ctr"/>
            <a:r>
              <a:rPr lang="ja-JP" altLang="en-US" sz="800" dirty="0" smtClean="0">
                <a:latin typeface="+mn-ea"/>
                <a:ea typeface="+mn-ea"/>
              </a:rPr>
              <a:t>○○○○○○</a:t>
            </a:r>
            <a:r>
              <a:rPr lang="ja-JP" altLang="en-US" sz="1000" dirty="0" smtClean="0">
                <a:latin typeface="+mn-ea"/>
                <a:ea typeface="+mn-ea"/>
              </a:rPr>
              <a:t>　</a:t>
            </a:r>
            <a:endParaRPr lang="en-US" altLang="ja-JP" sz="1000" dirty="0" smtClean="0">
              <a:latin typeface="+mn-ea"/>
              <a:ea typeface="+mn-ea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13675" y="5821673"/>
            <a:ext cx="939496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>
                <a:solidFill>
                  <a:schemeClr val="bg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早割引</a:t>
            </a:r>
            <a:endParaRPr kumimoji="1" lang="en-US" altLang="ja-JP" sz="1400" dirty="0" smtClean="0">
              <a:solidFill>
                <a:schemeClr val="bg1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129" name="テキスト ボックス 128"/>
          <p:cNvSpPr txBox="1"/>
          <p:nvPr/>
        </p:nvSpPr>
        <p:spPr>
          <a:xfrm>
            <a:off x="3497616" y="5818145"/>
            <a:ext cx="939496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 smtClean="0">
                <a:solidFill>
                  <a:schemeClr val="bg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30</a:t>
            </a:r>
            <a:r>
              <a:rPr lang="ja-JP" altLang="en-US" sz="1400" dirty="0" smtClean="0">
                <a:solidFill>
                  <a:schemeClr val="bg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日前</a:t>
            </a:r>
            <a:r>
              <a:rPr kumimoji="1" lang="ja-JP" altLang="en-US" sz="1400" dirty="0" smtClean="0">
                <a:solidFill>
                  <a:schemeClr val="bg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割</a:t>
            </a:r>
            <a:endParaRPr kumimoji="1" lang="en-US" altLang="ja-JP" sz="1400" dirty="0" smtClean="0">
              <a:solidFill>
                <a:schemeClr val="bg1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137184" y="5782047"/>
            <a:ext cx="1787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Courier New" panose="02070309020205020404" pitchFamily="49" charset="0"/>
              </a:rPr>
              <a:t>○○○○○○○○</a:t>
            </a:r>
            <a:endParaRPr kumimoji="1" lang="ja-JP" altLang="en-US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Courier New" panose="02070309020205020404" pitchFamily="49" charset="0"/>
            </a:endParaRPr>
          </a:p>
        </p:txBody>
      </p:sp>
      <p:sp>
        <p:nvSpPr>
          <p:cNvPr id="22" name="星 32 21"/>
          <p:cNvSpPr/>
          <p:nvPr/>
        </p:nvSpPr>
        <p:spPr>
          <a:xfrm>
            <a:off x="358931" y="6151338"/>
            <a:ext cx="934130" cy="980497"/>
          </a:xfrm>
          <a:prstGeom prst="star32">
            <a:avLst>
              <a:gd name="adj" fmla="val 42649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75227" y="6419284"/>
            <a:ext cx="954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>
                <a:latin typeface="Arial Black" panose="020B0A04020102020204" pitchFamily="34" charset="0"/>
              </a:rPr>
              <a:t>00</a:t>
            </a:r>
            <a:r>
              <a:rPr kumimoji="1" lang="ja-JP" altLang="en-US" dirty="0" smtClean="0">
                <a:latin typeface="Arial Black" panose="020B0A04020102020204" pitchFamily="34" charset="0"/>
              </a:rPr>
              <a:t>％</a:t>
            </a:r>
            <a:endParaRPr kumimoji="1" lang="en-US" altLang="ja-JP" dirty="0" smtClean="0">
              <a:latin typeface="Arial Black" panose="020B0A04020102020204" pitchFamily="34" charset="0"/>
            </a:endParaRPr>
          </a:p>
          <a:p>
            <a:pPr algn="ctr"/>
            <a:r>
              <a:rPr lang="en-US" altLang="ja-JP" sz="1200" dirty="0">
                <a:latin typeface="Arial Black" panose="020B0A04020102020204" pitchFamily="34" charset="0"/>
              </a:rPr>
              <a:t>OFF</a:t>
            </a:r>
            <a:endParaRPr kumimoji="1" lang="ja-JP" altLang="en-US" sz="1200" dirty="0">
              <a:latin typeface="Arial Black" panose="020B0A04020102020204" pitchFamily="34" charset="0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 rot="21203266">
            <a:off x="268896" y="6290108"/>
            <a:ext cx="717061" cy="1846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36000" tIns="0" rIns="36000" bIns="0" rtlCol="0">
            <a:spAutoFit/>
          </a:bodyPr>
          <a:lstStyle/>
          <a:p>
            <a:pPr algn="ctr"/>
            <a:r>
              <a:rPr lang="ja-JP" altLang="en-US" sz="1200" dirty="0" smtClean="0">
                <a:latin typeface="+mn-ea"/>
                <a:ea typeface="+mn-ea"/>
              </a:rPr>
              <a:t>○○○</a:t>
            </a:r>
            <a:endParaRPr kumimoji="1" lang="ja-JP" altLang="en-US" sz="1200" dirty="0">
              <a:latin typeface="+mn-ea"/>
              <a:ea typeface="+mn-ea"/>
            </a:endParaRPr>
          </a:p>
        </p:txBody>
      </p:sp>
      <p:sp>
        <p:nvSpPr>
          <p:cNvPr id="139" name="テキスト ボックス 138"/>
          <p:cNvSpPr txBox="1"/>
          <p:nvPr/>
        </p:nvSpPr>
        <p:spPr>
          <a:xfrm>
            <a:off x="1966811" y="6860700"/>
            <a:ext cx="1465240" cy="52322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ja-JP" altLang="en-US" sz="1000" b="1" u="sng" dirty="0" smtClean="0">
                <a:latin typeface="+mn-ea"/>
                <a:ea typeface="+mn-ea"/>
              </a:rPr>
              <a:t> </a:t>
            </a:r>
            <a:r>
              <a:rPr lang="ja-JP" altLang="en-US" sz="2000" b="1" u="sng" dirty="0" smtClean="0">
                <a:latin typeface="+mn-ea"/>
                <a:ea typeface="+mn-ea"/>
              </a:rPr>
              <a:t>￥</a:t>
            </a:r>
            <a:r>
              <a:rPr lang="en-US" altLang="ja-JP" sz="2800" b="1" u="sng" dirty="0" smtClean="0">
                <a:latin typeface="+mn-ea"/>
                <a:ea typeface="+mn-ea"/>
              </a:rPr>
              <a:t>00000</a:t>
            </a:r>
            <a:endParaRPr lang="en-US" altLang="ja-JP" sz="3600" b="1" u="sng" dirty="0" smtClean="0">
              <a:latin typeface="+mn-ea"/>
              <a:ea typeface="+mn-ea"/>
            </a:endParaRPr>
          </a:p>
        </p:txBody>
      </p:sp>
      <p:grpSp>
        <p:nvGrpSpPr>
          <p:cNvPr id="140" name="グループ化 139"/>
          <p:cNvGrpSpPr/>
          <p:nvPr/>
        </p:nvGrpSpPr>
        <p:grpSpPr>
          <a:xfrm rot="273183">
            <a:off x="1356402" y="6732678"/>
            <a:ext cx="975572" cy="456565"/>
            <a:chOff x="1422971" y="4548580"/>
            <a:chExt cx="492724" cy="240384"/>
          </a:xfrm>
        </p:grpSpPr>
        <p:sp>
          <p:nvSpPr>
            <p:cNvPr id="141" name="円/楕円 140"/>
            <p:cNvSpPr/>
            <p:nvPr/>
          </p:nvSpPr>
          <p:spPr>
            <a:xfrm rot="20938026">
              <a:off x="1464908" y="4548580"/>
              <a:ext cx="392086" cy="20263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2" name="テキスト ボックス 141"/>
            <p:cNvSpPr txBox="1"/>
            <p:nvPr/>
          </p:nvSpPr>
          <p:spPr>
            <a:xfrm rot="20961478">
              <a:off x="1422971" y="4570757"/>
              <a:ext cx="492724" cy="2182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200"/>
                </a:lnSpc>
              </a:pPr>
              <a:r>
                <a:rPr lang="en-US" altLang="ja-JP" sz="1400" dirty="0" smtClean="0">
                  <a:latin typeface="Britannic Bold" panose="020B0903060703020204" pitchFamily="34" charset="0"/>
                  <a:ea typeface="+mn-ea"/>
                </a:rPr>
                <a:t>\</a:t>
              </a:r>
              <a:r>
                <a:rPr lang="en-US" altLang="ja-JP" sz="1400" dirty="0">
                  <a:latin typeface="Britannic Bold" panose="020B0903060703020204" pitchFamily="34" charset="0"/>
                  <a:ea typeface="+mn-ea"/>
                </a:rPr>
                <a:t>0000</a:t>
              </a:r>
              <a:endParaRPr lang="en-US" altLang="ja-JP" sz="1400" dirty="0" smtClean="0">
                <a:latin typeface="Britannic Bold" panose="020B0903060703020204" pitchFamily="34" charset="0"/>
                <a:ea typeface="+mn-ea"/>
              </a:endParaRPr>
            </a:p>
            <a:p>
              <a:pPr algn="ctr">
                <a:lnSpc>
                  <a:spcPts val="1200"/>
                </a:lnSpc>
              </a:pPr>
              <a:r>
                <a:rPr lang="en-US" altLang="ja-JP" sz="1100" dirty="0" smtClean="0">
                  <a:latin typeface="Britannic Bold" panose="020B0903060703020204" pitchFamily="34" charset="0"/>
                  <a:ea typeface="+mn-ea"/>
                </a:rPr>
                <a:t>OFF</a:t>
              </a:r>
              <a:r>
                <a:rPr lang="ja-JP" altLang="en-US" sz="1600" dirty="0" smtClean="0">
                  <a:latin typeface="Britannic Bold" panose="020B0903060703020204" pitchFamily="34" charset="0"/>
                  <a:ea typeface="+mn-ea"/>
                </a:rPr>
                <a:t> </a:t>
              </a:r>
              <a:endParaRPr kumimoji="1" lang="ja-JP" altLang="en-US" sz="1200" dirty="0">
                <a:latin typeface="Britannic Bold" panose="020B0903060703020204" pitchFamily="34" charset="0"/>
                <a:ea typeface="+mn-ea"/>
              </a:endParaRPr>
            </a:p>
          </p:txBody>
        </p:sp>
      </p:grpSp>
      <p:sp>
        <p:nvSpPr>
          <p:cNvPr id="27" name="下矢印 26"/>
          <p:cNvSpPr/>
          <p:nvPr/>
        </p:nvSpPr>
        <p:spPr>
          <a:xfrm>
            <a:off x="2610911" y="6742449"/>
            <a:ext cx="380737" cy="249031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テキスト ボックス 143"/>
          <p:cNvSpPr txBox="1"/>
          <p:nvPr/>
        </p:nvSpPr>
        <p:spPr>
          <a:xfrm>
            <a:off x="1152004" y="6067261"/>
            <a:ext cx="24930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〇〇〇〇〇〇〇〇〇〇〇〇〇〇〇！</a:t>
            </a:r>
            <a:r>
              <a:rPr kumimoji="1"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endParaRPr kumimoji="1" lang="ja-JP" altLang="en-US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59" name="テキスト ボックス 158"/>
          <p:cNvSpPr txBox="1"/>
          <p:nvPr/>
        </p:nvSpPr>
        <p:spPr>
          <a:xfrm>
            <a:off x="260648" y="4256454"/>
            <a:ext cx="2393823" cy="1384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36000" tIns="0" rIns="36000" bIns="0" rtlCol="0" anchor="ctr" anchorCtr="1">
            <a:spAutoFit/>
          </a:bodyPr>
          <a:lstStyle/>
          <a:p>
            <a:pPr algn="ctr"/>
            <a:r>
              <a:rPr kumimoji="1" lang="ja-JP" altLang="en-US" sz="900" dirty="0" smtClean="0"/>
              <a:t> 期間限定価格</a:t>
            </a:r>
            <a:r>
              <a:rPr kumimoji="1" lang="en-US" altLang="ja-JP" sz="900" dirty="0" smtClean="0"/>
              <a:t>(</a:t>
            </a:r>
            <a:r>
              <a:rPr kumimoji="1" lang="ja-JP" altLang="en-US" sz="900" dirty="0" smtClean="0"/>
              <a:t>○○○○～〇〇</a:t>
            </a:r>
            <a:r>
              <a:rPr lang="ja-JP" altLang="en-US" sz="900" dirty="0" smtClean="0"/>
              <a:t>〇〇</a:t>
            </a:r>
            <a:r>
              <a:rPr kumimoji="1" lang="en-US" altLang="ja-JP" sz="900" dirty="0" smtClean="0"/>
              <a:t>)</a:t>
            </a:r>
            <a:endParaRPr kumimoji="1" lang="ja-JP" altLang="en-US" sz="9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196752" y="4728414"/>
            <a:ext cx="197250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 smtClean="0">
                <a:latin typeface="+mn-ea"/>
              </a:rPr>
              <a:t>◆〇〇〇：○○○○</a:t>
            </a:r>
            <a:endParaRPr kumimoji="1" lang="ja-JP" altLang="en-US" sz="900" dirty="0"/>
          </a:p>
        </p:txBody>
      </p:sp>
      <p:grpSp>
        <p:nvGrpSpPr>
          <p:cNvPr id="171" name="グループ化 170"/>
          <p:cNvGrpSpPr/>
          <p:nvPr/>
        </p:nvGrpSpPr>
        <p:grpSpPr>
          <a:xfrm>
            <a:off x="989929" y="5267477"/>
            <a:ext cx="800776" cy="475068"/>
            <a:chOff x="1411798" y="4528513"/>
            <a:chExt cx="605365" cy="230849"/>
          </a:xfrm>
        </p:grpSpPr>
        <p:sp>
          <p:nvSpPr>
            <p:cNvPr id="172" name="円/楕円 171"/>
            <p:cNvSpPr/>
            <p:nvPr/>
          </p:nvSpPr>
          <p:spPr>
            <a:xfrm rot="21063896">
              <a:off x="1442152" y="4528513"/>
              <a:ext cx="554123" cy="23069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3" name="テキスト ボックス 172"/>
            <p:cNvSpPr txBox="1"/>
            <p:nvPr/>
          </p:nvSpPr>
          <p:spPr>
            <a:xfrm rot="20961478">
              <a:off x="1411798" y="4549982"/>
              <a:ext cx="605365" cy="2093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800" dirty="0" smtClean="0">
                  <a:latin typeface="Britannic Bold" panose="020B0903060703020204" pitchFamily="34" charset="0"/>
                  <a:ea typeface="+mn-ea"/>
                </a:rPr>
                <a:t>〇〇</a:t>
              </a:r>
              <a:r>
                <a:rPr lang="ja-JP" altLang="en-US" sz="800" dirty="0" smtClean="0">
                  <a:latin typeface="Britannic Bold" panose="020B0903060703020204" pitchFamily="34" charset="0"/>
                  <a:ea typeface="+mn-ea"/>
                </a:rPr>
                <a:t>あたり</a:t>
              </a:r>
              <a:endParaRPr lang="en-US" altLang="ja-JP" sz="800" dirty="0" smtClean="0">
                <a:latin typeface="Britannic Bold" panose="020B0903060703020204" pitchFamily="34" charset="0"/>
                <a:ea typeface="+mn-ea"/>
              </a:endParaRPr>
            </a:p>
            <a:p>
              <a:pPr algn="ctr"/>
              <a:r>
                <a:rPr lang="ja-JP" altLang="en-US" sz="1400" dirty="0" smtClean="0">
                  <a:latin typeface="Britannic Bold" panose="020B0903060703020204" pitchFamily="34" charset="0"/>
                  <a:ea typeface="+mn-ea"/>
                </a:rPr>
                <a:t>￥</a:t>
              </a:r>
              <a:r>
                <a:rPr lang="en-US" altLang="ja-JP" sz="1400" dirty="0">
                  <a:latin typeface="Britannic Bold" panose="020B0903060703020204" pitchFamily="34" charset="0"/>
                  <a:ea typeface="+mn-ea"/>
                </a:rPr>
                <a:t>000</a:t>
              </a:r>
              <a:r>
                <a:rPr lang="ja-JP" altLang="en-US" sz="1400" dirty="0" smtClean="0">
                  <a:latin typeface="Britannic Bold" panose="020B0903060703020204" pitchFamily="34" charset="0"/>
                  <a:ea typeface="+mn-ea"/>
                </a:rPr>
                <a:t> </a:t>
              </a:r>
              <a:endParaRPr kumimoji="1" lang="ja-JP" altLang="en-US" sz="1100" dirty="0">
                <a:latin typeface="Britannic Bold" panose="020B0903060703020204" pitchFamily="34" charset="0"/>
                <a:ea typeface="+mn-ea"/>
              </a:endParaRPr>
            </a:p>
          </p:txBody>
        </p:sp>
      </p:grpSp>
      <p:sp>
        <p:nvSpPr>
          <p:cNvPr id="182" name="テキスト ボックス 181"/>
          <p:cNvSpPr txBox="1"/>
          <p:nvPr/>
        </p:nvSpPr>
        <p:spPr>
          <a:xfrm>
            <a:off x="1662679" y="5194619"/>
            <a:ext cx="205435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 smtClean="0">
                <a:latin typeface="+mn-ea"/>
              </a:rPr>
              <a:t>◆〇〇〇：○○○</a:t>
            </a:r>
            <a:endParaRPr kumimoji="1" lang="ja-JP" altLang="en-US" sz="900" dirty="0"/>
          </a:p>
        </p:txBody>
      </p:sp>
      <p:sp>
        <p:nvSpPr>
          <p:cNvPr id="184" name="テキスト ボックス 183"/>
          <p:cNvSpPr txBox="1"/>
          <p:nvPr/>
        </p:nvSpPr>
        <p:spPr>
          <a:xfrm>
            <a:off x="1655680" y="5433998"/>
            <a:ext cx="2032033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ja-JP" altLang="en-US" sz="900" u="sng" dirty="0">
                <a:latin typeface="+mn-ea"/>
              </a:rPr>
              <a:t>通常価格</a:t>
            </a:r>
            <a:r>
              <a:rPr lang="ja-JP" altLang="en-US" sz="900" u="sng" dirty="0" smtClean="0">
                <a:latin typeface="+mn-ea"/>
              </a:rPr>
              <a:t>￥</a:t>
            </a:r>
            <a:r>
              <a:rPr lang="en-US" altLang="ja-JP" sz="900" u="sng" dirty="0">
                <a:latin typeface="+mn-ea"/>
              </a:rPr>
              <a:t>0000</a:t>
            </a:r>
            <a:r>
              <a:rPr lang="ja-JP" altLang="en-US" sz="900" u="sng" dirty="0" smtClean="0">
                <a:latin typeface="+mn-ea"/>
                <a:ea typeface="+mn-ea"/>
              </a:rPr>
              <a:t>→</a:t>
            </a:r>
            <a:r>
              <a:rPr lang="ja-JP" altLang="en-US" sz="1400" b="1" u="sng" dirty="0" smtClean="0">
                <a:latin typeface="+mn-ea"/>
                <a:ea typeface="+mn-ea"/>
              </a:rPr>
              <a:t>￥</a:t>
            </a:r>
            <a:r>
              <a:rPr lang="en-US" altLang="ja-JP" sz="1800" b="1" u="sng" dirty="0">
                <a:latin typeface="+mn-ea"/>
                <a:ea typeface="+mn-ea"/>
              </a:rPr>
              <a:t>0000</a:t>
            </a:r>
            <a:endParaRPr lang="en-US" altLang="ja-JP" sz="3200" b="1" u="sng" dirty="0" smtClean="0">
              <a:latin typeface="+mn-ea"/>
              <a:ea typeface="+mn-ea"/>
            </a:endParaRPr>
          </a:p>
        </p:txBody>
      </p:sp>
      <p:sp>
        <p:nvSpPr>
          <p:cNvPr id="128" name="テキスト ボックス 127"/>
          <p:cNvSpPr txBox="1"/>
          <p:nvPr/>
        </p:nvSpPr>
        <p:spPr>
          <a:xfrm>
            <a:off x="1243797" y="6297528"/>
            <a:ext cx="230832" cy="1384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pPr algn="ctr"/>
            <a:r>
              <a:rPr kumimoji="1" lang="en-US" altLang="ja-JP" sz="900" dirty="0" smtClean="0"/>
              <a:t>〔</a:t>
            </a:r>
            <a:r>
              <a:rPr kumimoji="1" lang="ja-JP" altLang="en-US" sz="900" dirty="0" smtClean="0"/>
              <a:t>例</a:t>
            </a:r>
            <a:r>
              <a:rPr kumimoji="1" lang="en-US" altLang="ja-JP" sz="900" dirty="0" smtClean="0"/>
              <a:t>〕</a:t>
            </a:r>
            <a:endParaRPr kumimoji="1" lang="ja-JP" altLang="en-US" sz="900" dirty="0"/>
          </a:p>
        </p:txBody>
      </p:sp>
      <p:sp>
        <p:nvSpPr>
          <p:cNvPr id="134" name="正方形/長方形 133"/>
          <p:cNvSpPr/>
          <p:nvPr/>
        </p:nvSpPr>
        <p:spPr>
          <a:xfrm>
            <a:off x="5877272" y="1798791"/>
            <a:ext cx="794991" cy="777945"/>
          </a:xfrm>
          <a:prstGeom prst="rect">
            <a:avLst/>
          </a:prstGeom>
          <a:ln w="31750">
            <a:solidFill>
              <a:schemeClr val="tx1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rtlCol="0" anchor="ctr" anchorCtr="1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400"/>
              <a:t>イラスト</a:t>
            </a:r>
          </a:p>
        </p:txBody>
      </p:sp>
      <p:sp>
        <p:nvSpPr>
          <p:cNvPr id="150" name="正方形/長方形 149"/>
          <p:cNvSpPr/>
          <p:nvPr/>
        </p:nvSpPr>
        <p:spPr>
          <a:xfrm>
            <a:off x="309365" y="3066253"/>
            <a:ext cx="900315" cy="1115069"/>
          </a:xfrm>
          <a:prstGeom prst="rect">
            <a:avLst/>
          </a:prstGeom>
          <a:ln w="31750">
            <a:solidFill>
              <a:schemeClr val="tx1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rtlCol="0" anchor="ctr" anchorCtr="1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400"/>
              <a:t>イラスト</a:t>
            </a:r>
          </a:p>
        </p:txBody>
      </p:sp>
      <p:sp>
        <p:nvSpPr>
          <p:cNvPr id="163" name="正方形/長方形 162"/>
          <p:cNvSpPr/>
          <p:nvPr/>
        </p:nvSpPr>
        <p:spPr>
          <a:xfrm>
            <a:off x="3540745" y="4606485"/>
            <a:ext cx="900315" cy="1115069"/>
          </a:xfrm>
          <a:prstGeom prst="rect">
            <a:avLst/>
          </a:prstGeom>
          <a:ln w="31750">
            <a:solidFill>
              <a:schemeClr val="tx1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rtlCol="0" anchor="ctr" anchorCtr="1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400"/>
              <a:t>イラスト</a:t>
            </a:r>
          </a:p>
        </p:txBody>
      </p:sp>
      <p:sp>
        <p:nvSpPr>
          <p:cNvPr id="165" name="テキスト ボックス 164"/>
          <p:cNvSpPr txBox="1"/>
          <p:nvPr/>
        </p:nvSpPr>
        <p:spPr>
          <a:xfrm>
            <a:off x="3363962" y="4343877"/>
            <a:ext cx="32835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○○○○○○○○</a:t>
            </a:r>
            <a:r>
              <a:rPr lang="ja-JP" altLang="en-US" sz="10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○○○</a:t>
            </a:r>
            <a:r>
              <a:rPr lang="ja-JP" altLang="en-US" sz="10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○○</a:t>
            </a:r>
            <a:r>
              <a:rPr lang="ja-JP" altLang="en-US" sz="10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○○○</a:t>
            </a:r>
            <a:r>
              <a:rPr lang="ja-JP" altLang="en-US" sz="10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○○</a:t>
            </a:r>
            <a:r>
              <a:rPr lang="ja-JP" altLang="en-US" sz="10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○○○</a:t>
            </a:r>
            <a:r>
              <a:rPr lang="ja-JP" altLang="en-US" sz="10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○！</a:t>
            </a:r>
            <a:endParaRPr lang="en-US" altLang="ja-JP" sz="1000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166" name="テキスト ボックス 165"/>
          <p:cNvSpPr txBox="1"/>
          <p:nvPr/>
        </p:nvSpPr>
        <p:spPr>
          <a:xfrm>
            <a:off x="4485945" y="4521801"/>
            <a:ext cx="23671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 smtClean="0">
                <a:latin typeface="+mn-ea"/>
                <a:ea typeface="+mn-ea"/>
              </a:rPr>
              <a:t>○○○○</a:t>
            </a:r>
            <a:r>
              <a:rPr lang="ja-JP" altLang="en-US" sz="900" dirty="0" smtClean="0">
                <a:latin typeface="+mn-ea"/>
                <a:ea typeface="+mn-ea"/>
              </a:rPr>
              <a:t>　</a:t>
            </a:r>
            <a:r>
              <a:rPr lang="ja-JP" altLang="en-US" sz="1000" b="1" dirty="0" smtClean="0">
                <a:latin typeface="+mn-ea"/>
                <a:ea typeface="+mn-ea"/>
              </a:rPr>
              <a:t>〇〇〇〇</a:t>
            </a:r>
            <a:r>
              <a:rPr lang="ja-JP" altLang="en-US" sz="1000" b="1" dirty="0" smtClean="0">
                <a:latin typeface="+mn-ea"/>
              </a:rPr>
              <a:t>〇〇〇〇〇〇〇</a:t>
            </a:r>
            <a:r>
              <a:rPr lang="ja-JP" altLang="en-US" sz="1000" dirty="0" smtClean="0">
                <a:latin typeface="+mn-ea"/>
                <a:ea typeface="+mn-ea"/>
              </a:rPr>
              <a:t>　　　　　</a:t>
            </a:r>
            <a:endParaRPr lang="en-US" altLang="ja-JP" sz="1000" dirty="0">
              <a:latin typeface="+mn-ea"/>
              <a:ea typeface="+mn-ea"/>
            </a:endParaRPr>
          </a:p>
        </p:txBody>
      </p:sp>
      <p:sp>
        <p:nvSpPr>
          <p:cNvPr id="167" name="テキスト ボックス 166"/>
          <p:cNvSpPr txBox="1"/>
          <p:nvPr/>
        </p:nvSpPr>
        <p:spPr>
          <a:xfrm>
            <a:off x="5283625" y="4907982"/>
            <a:ext cx="1745775" cy="307777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ja-JP" altLang="en-US" sz="900" u="sng" dirty="0">
                <a:latin typeface="+mn-ea"/>
              </a:rPr>
              <a:t>通常価格</a:t>
            </a:r>
            <a:r>
              <a:rPr lang="ja-JP" altLang="en-US" sz="900" u="sng" dirty="0" smtClean="0">
                <a:latin typeface="+mn-ea"/>
              </a:rPr>
              <a:t>￥</a:t>
            </a:r>
            <a:r>
              <a:rPr lang="en-US" altLang="ja-JP" sz="900" u="sng" dirty="0">
                <a:latin typeface="+mn-ea"/>
              </a:rPr>
              <a:t>000</a:t>
            </a:r>
            <a:r>
              <a:rPr lang="ja-JP" altLang="en-US" sz="800" u="sng" dirty="0" smtClean="0">
                <a:latin typeface="+mn-ea"/>
                <a:ea typeface="+mn-ea"/>
              </a:rPr>
              <a:t>→</a:t>
            </a:r>
            <a:r>
              <a:rPr lang="ja-JP" altLang="en-US" sz="1100" b="1" u="sng" dirty="0" smtClean="0">
                <a:latin typeface="+mn-ea"/>
                <a:ea typeface="+mn-ea"/>
              </a:rPr>
              <a:t>￥</a:t>
            </a:r>
            <a:r>
              <a:rPr lang="en-US" altLang="ja-JP" sz="1400" b="1" u="sng" dirty="0">
                <a:latin typeface="+mn-ea"/>
                <a:ea typeface="+mn-ea"/>
              </a:rPr>
              <a:t>000</a:t>
            </a:r>
            <a:endParaRPr lang="en-US" altLang="ja-JP" b="1" u="sng" dirty="0" smtClean="0">
              <a:latin typeface="+mn-ea"/>
              <a:ea typeface="+mn-ea"/>
            </a:endParaRPr>
          </a:p>
        </p:txBody>
      </p:sp>
      <p:sp>
        <p:nvSpPr>
          <p:cNvPr id="168" name="テキスト ボックス 167"/>
          <p:cNvSpPr txBox="1"/>
          <p:nvPr/>
        </p:nvSpPr>
        <p:spPr>
          <a:xfrm>
            <a:off x="3430637" y="4232920"/>
            <a:ext cx="2393823" cy="1384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36000" tIns="0" rIns="36000" bIns="0" rtlCol="0" anchor="ctr" anchorCtr="1">
            <a:spAutoFit/>
          </a:bodyPr>
          <a:lstStyle/>
          <a:p>
            <a:pPr algn="ctr"/>
            <a:r>
              <a:rPr kumimoji="1" lang="ja-JP" altLang="en-US" sz="900" dirty="0" smtClean="0"/>
              <a:t> 期間限定価格</a:t>
            </a:r>
            <a:r>
              <a:rPr kumimoji="1" lang="en-US" altLang="ja-JP" sz="900" dirty="0" smtClean="0"/>
              <a:t>(</a:t>
            </a:r>
            <a:r>
              <a:rPr kumimoji="1" lang="ja-JP" altLang="en-US" sz="900" dirty="0" smtClean="0"/>
              <a:t>○○○○～〇〇</a:t>
            </a:r>
            <a:r>
              <a:rPr lang="ja-JP" altLang="en-US" sz="900" dirty="0" smtClean="0"/>
              <a:t>〇〇</a:t>
            </a:r>
            <a:r>
              <a:rPr kumimoji="1" lang="en-US" altLang="ja-JP" sz="900" dirty="0" smtClean="0"/>
              <a:t>)</a:t>
            </a:r>
            <a:endParaRPr kumimoji="1" lang="ja-JP" altLang="en-US" sz="900" dirty="0"/>
          </a:p>
        </p:txBody>
      </p:sp>
      <p:sp>
        <p:nvSpPr>
          <p:cNvPr id="169" name="テキスト ボックス 168"/>
          <p:cNvSpPr txBox="1"/>
          <p:nvPr/>
        </p:nvSpPr>
        <p:spPr>
          <a:xfrm>
            <a:off x="4476849" y="4704880"/>
            <a:ext cx="197250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 smtClean="0">
                <a:latin typeface="+mn-ea"/>
              </a:rPr>
              <a:t>◆〇〇〇：○○○○</a:t>
            </a:r>
            <a:endParaRPr kumimoji="1" lang="ja-JP" altLang="en-US" sz="900" dirty="0"/>
          </a:p>
        </p:txBody>
      </p:sp>
      <p:grpSp>
        <p:nvGrpSpPr>
          <p:cNvPr id="170" name="グループ化 169"/>
          <p:cNvGrpSpPr/>
          <p:nvPr/>
        </p:nvGrpSpPr>
        <p:grpSpPr>
          <a:xfrm>
            <a:off x="4270026" y="5243943"/>
            <a:ext cx="800776" cy="475068"/>
            <a:chOff x="1411798" y="4528513"/>
            <a:chExt cx="605365" cy="230849"/>
          </a:xfrm>
        </p:grpSpPr>
        <p:sp>
          <p:nvSpPr>
            <p:cNvPr id="174" name="円/楕円 173"/>
            <p:cNvSpPr/>
            <p:nvPr/>
          </p:nvSpPr>
          <p:spPr>
            <a:xfrm rot="21063896">
              <a:off x="1442152" y="4528513"/>
              <a:ext cx="554123" cy="23069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5" name="テキスト ボックス 174"/>
            <p:cNvSpPr txBox="1"/>
            <p:nvPr/>
          </p:nvSpPr>
          <p:spPr>
            <a:xfrm rot="20961478">
              <a:off x="1411798" y="4549982"/>
              <a:ext cx="605365" cy="2093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800" dirty="0" smtClean="0">
                  <a:latin typeface="Britannic Bold" panose="020B0903060703020204" pitchFamily="34" charset="0"/>
                  <a:ea typeface="+mn-ea"/>
                </a:rPr>
                <a:t>〇〇</a:t>
              </a:r>
              <a:r>
                <a:rPr lang="ja-JP" altLang="en-US" sz="800" dirty="0" smtClean="0">
                  <a:latin typeface="Britannic Bold" panose="020B0903060703020204" pitchFamily="34" charset="0"/>
                  <a:ea typeface="+mn-ea"/>
                </a:rPr>
                <a:t>あたり</a:t>
              </a:r>
              <a:endParaRPr lang="en-US" altLang="ja-JP" sz="800" dirty="0" smtClean="0">
                <a:latin typeface="Britannic Bold" panose="020B0903060703020204" pitchFamily="34" charset="0"/>
                <a:ea typeface="+mn-ea"/>
              </a:endParaRPr>
            </a:p>
            <a:p>
              <a:pPr algn="ctr"/>
              <a:r>
                <a:rPr lang="ja-JP" altLang="en-US" sz="1400" dirty="0" smtClean="0">
                  <a:latin typeface="Britannic Bold" panose="020B0903060703020204" pitchFamily="34" charset="0"/>
                  <a:ea typeface="+mn-ea"/>
                </a:rPr>
                <a:t>￥</a:t>
              </a:r>
              <a:r>
                <a:rPr lang="en-US" altLang="ja-JP" sz="1400" dirty="0">
                  <a:latin typeface="Britannic Bold" panose="020B0903060703020204" pitchFamily="34" charset="0"/>
                  <a:ea typeface="+mn-ea"/>
                </a:rPr>
                <a:t>000</a:t>
              </a:r>
              <a:r>
                <a:rPr lang="ja-JP" altLang="en-US" sz="1400" dirty="0" smtClean="0">
                  <a:latin typeface="Britannic Bold" panose="020B0903060703020204" pitchFamily="34" charset="0"/>
                  <a:ea typeface="+mn-ea"/>
                </a:rPr>
                <a:t> </a:t>
              </a:r>
              <a:endParaRPr kumimoji="1" lang="ja-JP" altLang="en-US" sz="1100" dirty="0">
                <a:latin typeface="Britannic Bold" panose="020B0903060703020204" pitchFamily="34" charset="0"/>
                <a:ea typeface="+mn-ea"/>
              </a:endParaRPr>
            </a:p>
          </p:txBody>
        </p:sp>
      </p:grpSp>
      <p:sp>
        <p:nvSpPr>
          <p:cNvPr id="176" name="テキスト ボックス 175"/>
          <p:cNvSpPr txBox="1"/>
          <p:nvPr/>
        </p:nvSpPr>
        <p:spPr>
          <a:xfrm>
            <a:off x="4942776" y="5171085"/>
            <a:ext cx="205435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 smtClean="0">
                <a:latin typeface="+mn-ea"/>
              </a:rPr>
              <a:t>◆〇〇〇：○○○</a:t>
            </a:r>
            <a:endParaRPr kumimoji="1" lang="ja-JP" altLang="en-US" sz="900" dirty="0"/>
          </a:p>
        </p:txBody>
      </p:sp>
      <p:sp>
        <p:nvSpPr>
          <p:cNvPr id="188" name="テキスト ボックス 187"/>
          <p:cNvSpPr txBox="1"/>
          <p:nvPr/>
        </p:nvSpPr>
        <p:spPr>
          <a:xfrm>
            <a:off x="4935777" y="5410464"/>
            <a:ext cx="2032033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ja-JP" altLang="en-US" sz="900" u="sng" dirty="0">
                <a:latin typeface="+mn-ea"/>
              </a:rPr>
              <a:t>通常価格</a:t>
            </a:r>
            <a:r>
              <a:rPr lang="ja-JP" altLang="en-US" sz="900" u="sng" dirty="0" smtClean="0">
                <a:latin typeface="+mn-ea"/>
              </a:rPr>
              <a:t>￥</a:t>
            </a:r>
            <a:r>
              <a:rPr lang="en-US" altLang="ja-JP" sz="900" u="sng" dirty="0">
                <a:latin typeface="+mn-ea"/>
              </a:rPr>
              <a:t>0000</a:t>
            </a:r>
            <a:r>
              <a:rPr lang="ja-JP" altLang="en-US" sz="900" u="sng" dirty="0" smtClean="0">
                <a:latin typeface="+mn-ea"/>
                <a:ea typeface="+mn-ea"/>
              </a:rPr>
              <a:t>→</a:t>
            </a:r>
            <a:r>
              <a:rPr lang="ja-JP" altLang="en-US" sz="1400" b="1" u="sng" dirty="0" smtClean="0">
                <a:latin typeface="+mn-ea"/>
                <a:ea typeface="+mn-ea"/>
              </a:rPr>
              <a:t>￥</a:t>
            </a:r>
            <a:r>
              <a:rPr lang="en-US" altLang="ja-JP" sz="1800" b="1" u="sng" dirty="0">
                <a:latin typeface="+mn-ea"/>
                <a:ea typeface="+mn-ea"/>
              </a:rPr>
              <a:t>0000</a:t>
            </a:r>
            <a:endParaRPr lang="en-US" altLang="ja-JP" sz="3200" b="1" u="sng" dirty="0" smtClean="0">
              <a:latin typeface="+mn-ea"/>
              <a:ea typeface="+mn-ea"/>
            </a:endParaRPr>
          </a:p>
        </p:txBody>
      </p:sp>
      <p:sp>
        <p:nvSpPr>
          <p:cNvPr id="189" name="テキスト ボックス 188"/>
          <p:cNvSpPr txBox="1"/>
          <p:nvPr/>
        </p:nvSpPr>
        <p:spPr>
          <a:xfrm>
            <a:off x="4547624" y="6376306"/>
            <a:ext cx="233776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b="1" dirty="0" smtClean="0"/>
              <a:t>○○○○○○○○○○○○</a:t>
            </a:r>
            <a:endParaRPr lang="en-US" altLang="ja-JP" sz="1000" b="1" dirty="0" smtClean="0"/>
          </a:p>
          <a:p>
            <a:r>
              <a:rPr kumimoji="1" lang="en-US" altLang="ja-JP" sz="900" dirty="0" smtClean="0"/>
              <a:t>【</a:t>
            </a:r>
            <a:r>
              <a:rPr kumimoji="1" lang="ja-JP" altLang="en-US" sz="900" dirty="0" smtClean="0"/>
              <a:t>○○</a:t>
            </a:r>
            <a:r>
              <a:rPr kumimoji="1" lang="en-US" altLang="ja-JP" sz="900" dirty="0" smtClean="0"/>
              <a:t>+</a:t>
            </a:r>
            <a:r>
              <a:rPr kumimoji="1" lang="ja-JP" altLang="en-US" sz="900" dirty="0" smtClean="0"/>
              <a:t>○○代</a:t>
            </a:r>
            <a:r>
              <a:rPr kumimoji="1" lang="en-US" altLang="ja-JP" sz="900" dirty="0" smtClean="0"/>
              <a:t>】</a:t>
            </a:r>
            <a:r>
              <a:rPr lang="ja-JP" altLang="en-US" sz="900" dirty="0" smtClean="0"/>
              <a:t>　</a:t>
            </a:r>
            <a:r>
              <a:rPr lang="ja-JP" altLang="en-US" sz="900" u="sng" dirty="0" smtClean="0"/>
              <a:t>通常価格　</a:t>
            </a:r>
            <a:r>
              <a:rPr lang="ja-JP" altLang="en-US" sz="900" u="sng" dirty="0" smtClean="0"/>
              <a:t>￥００</a:t>
            </a:r>
            <a:r>
              <a:rPr lang="en-US" altLang="ja-JP" sz="900" u="sng" dirty="0" smtClean="0"/>
              <a:t>0</a:t>
            </a:r>
            <a:r>
              <a:rPr lang="ja-JP" altLang="en-US" sz="900" u="sng" dirty="0" smtClean="0"/>
              <a:t>００</a:t>
            </a:r>
            <a:r>
              <a:rPr lang="ja-JP" altLang="en-US" sz="900" dirty="0" smtClean="0"/>
              <a:t>　</a:t>
            </a:r>
            <a:endParaRPr kumimoji="1" lang="en-US" altLang="ja-JP" sz="900" dirty="0" smtClean="0"/>
          </a:p>
        </p:txBody>
      </p:sp>
      <p:sp>
        <p:nvSpPr>
          <p:cNvPr id="190" name="テキスト ボックス 189"/>
          <p:cNvSpPr txBox="1"/>
          <p:nvPr/>
        </p:nvSpPr>
        <p:spPr>
          <a:xfrm>
            <a:off x="4372211" y="5799399"/>
            <a:ext cx="1787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Courier New" panose="02070309020205020404" pitchFamily="49" charset="0"/>
              </a:rPr>
              <a:t>○○○○○○○○</a:t>
            </a:r>
            <a:endParaRPr kumimoji="1" lang="ja-JP" altLang="en-US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Courier New" panose="02070309020205020404" pitchFamily="49" charset="0"/>
            </a:endParaRPr>
          </a:p>
        </p:txBody>
      </p:sp>
      <p:sp>
        <p:nvSpPr>
          <p:cNvPr id="191" name="星 32 190"/>
          <p:cNvSpPr/>
          <p:nvPr/>
        </p:nvSpPr>
        <p:spPr>
          <a:xfrm>
            <a:off x="3592066" y="6168690"/>
            <a:ext cx="934130" cy="980497"/>
          </a:xfrm>
          <a:prstGeom prst="star32">
            <a:avLst>
              <a:gd name="adj" fmla="val 42649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2" name="テキスト ボックス 191"/>
          <p:cNvSpPr txBox="1"/>
          <p:nvPr/>
        </p:nvSpPr>
        <p:spPr>
          <a:xfrm>
            <a:off x="3608362" y="6436636"/>
            <a:ext cx="954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>
                <a:latin typeface="Arial Black" panose="020B0A04020102020204" pitchFamily="34" charset="0"/>
              </a:rPr>
              <a:t>00</a:t>
            </a:r>
            <a:r>
              <a:rPr kumimoji="1" lang="ja-JP" altLang="en-US" dirty="0" smtClean="0">
                <a:latin typeface="Arial Black" panose="020B0A04020102020204" pitchFamily="34" charset="0"/>
              </a:rPr>
              <a:t>％</a:t>
            </a:r>
            <a:endParaRPr kumimoji="1" lang="en-US" altLang="ja-JP" dirty="0" smtClean="0">
              <a:latin typeface="Arial Black" panose="020B0A04020102020204" pitchFamily="34" charset="0"/>
            </a:endParaRPr>
          </a:p>
          <a:p>
            <a:pPr algn="ctr"/>
            <a:r>
              <a:rPr lang="en-US" altLang="ja-JP" sz="1200" dirty="0">
                <a:latin typeface="Arial Black" panose="020B0A04020102020204" pitchFamily="34" charset="0"/>
              </a:rPr>
              <a:t>OFF</a:t>
            </a:r>
            <a:endParaRPr kumimoji="1" lang="ja-JP" altLang="en-US" sz="1200" dirty="0">
              <a:latin typeface="Arial Black" panose="020B0A04020102020204" pitchFamily="34" charset="0"/>
            </a:endParaRPr>
          </a:p>
        </p:txBody>
      </p:sp>
      <p:sp>
        <p:nvSpPr>
          <p:cNvPr id="193" name="テキスト ボックス 192"/>
          <p:cNvSpPr txBox="1"/>
          <p:nvPr/>
        </p:nvSpPr>
        <p:spPr>
          <a:xfrm rot="21203266">
            <a:off x="3502031" y="6307460"/>
            <a:ext cx="717061" cy="1846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36000" tIns="0" rIns="36000" bIns="0" rtlCol="0">
            <a:spAutoFit/>
          </a:bodyPr>
          <a:lstStyle/>
          <a:p>
            <a:pPr algn="ctr"/>
            <a:r>
              <a:rPr lang="ja-JP" altLang="en-US" sz="1200" dirty="0" smtClean="0">
                <a:latin typeface="+mn-ea"/>
                <a:ea typeface="+mn-ea"/>
              </a:rPr>
              <a:t>○○○</a:t>
            </a:r>
            <a:endParaRPr kumimoji="1" lang="ja-JP" altLang="en-US" sz="1200" dirty="0">
              <a:latin typeface="+mn-ea"/>
              <a:ea typeface="+mn-ea"/>
            </a:endParaRPr>
          </a:p>
        </p:txBody>
      </p:sp>
      <p:sp>
        <p:nvSpPr>
          <p:cNvPr id="194" name="テキスト ボックス 193"/>
          <p:cNvSpPr txBox="1"/>
          <p:nvPr/>
        </p:nvSpPr>
        <p:spPr>
          <a:xfrm>
            <a:off x="5370237" y="6878052"/>
            <a:ext cx="1465240" cy="52322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ja-JP" altLang="en-US" sz="1000" b="1" u="sng" dirty="0" smtClean="0">
                <a:latin typeface="+mn-ea"/>
                <a:ea typeface="+mn-ea"/>
              </a:rPr>
              <a:t> </a:t>
            </a:r>
            <a:r>
              <a:rPr lang="ja-JP" altLang="en-US" sz="2000" b="1" u="sng" dirty="0" smtClean="0">
                <a:latin typeface="+mn-ea"/>
                <a:ea typeface="+mn-ea"/>
              </a:rPr>
              <a:t>￥</a:t>
            </a:r>
            <a:r>
              <a:rPr lang="en-US" altLang="ja-JP" sz="2800" b="1" u="sng" dirty="0" smtClean="0">
                <a:latin typeface="+mn-ea"/>
                <a:ea typeface="+mn-ea"/>
              </a:rPr>
              <a:t>00000</a:t>
            </a:r>
            <a:endParaRPr lang="en-US" altLang="ja-JP" sz="3600" b="1" u="sng" dirty="0" smtClean="0">
              <a:latin typeface="+mn-ea"/>
              <a:ea typeface="+mn-ea"/>
            </a:endParaRPr>
          </a:p>
        </p:txBody>
      </p:sp>
      <p:grpSp>
        <p:nvGrpSpPr>
          <p:cNvPr id="195" name="グループ化 194"/>
          <p:cNvGrpSpPr/>
          <p:nvPr/>
        </p:nvGrpSpPr>
        <p:grpSpPr>
          <a:xfrm rot="273183">
            <a:off x="4759828" y="6750030"/>
            <a:ext cx="975572" cy="456565"/>
            <a:chOff x="1422971" y="4548580"/>
            <a:chExt cx="492724" cy="240384"/>
          </a:xfrm>
        </p:grpSpPr>
        <p:sp>
          <p:nvSpPr>
            <p:cNvPr id="196" name="円/楕円 195"/>
            <p:cNvSpPr/>
            <p:nvPr/>
          </p:nvSpPr>
          <p:spPr>
            <a:xfrm rot="20938026">
              <a:off x="1464908" y="4548580"/>
              <a:ext cx="392086" cy="20263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97" name="テキスト ボックス 196"/>
            <p:cNvSpPr txBox="1"/>
            <p:nvPr/>
          </p:nvSpPr>
          <p:spPr>
            <a:xfrm rot="20961478">
              <a:off x="1422971" y="4570757"/>
              <a:ext cx="492724" cy="2182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200"/>
                </a:lnSpc>
              </a:pPr>
              <a:r>
                <a:rPr lang="en-US" altLang="ja-JP" sz="1400" dirty="0" smtClean="0">
                  <a:latin typeface="Britannic Bold" panose="020B0903060703020204" pitchFamily="34" charset="0"/>
                  <a:ea typeface="+mn-ea"/>
                </a:rPr>
                <a:t>\</a:t>
              </a:r>
              <a:r>
                <a:rPr lang="en-US" altLang="ja-JP" sz="1400" dirty="0">
                  <a:latin typeface="Britannic Bold" panose="020B0903060703020204" pitchFamily="34" charset="0"/>
                  <a:ea typeface="+mn-ea"/>
                </a:rPr>
                <a:t>0000</a:t>
              </a:r>
              <a:endParaRPr lang="en-US" altLang="ja-JP" sz="1400" dirty="0" smtClean="0">
                <a:latin typeface="Britannic Bold" panose="020B0903060703020204" pitchFamily="34" charset="0"/>
                <a:ea typeface="+mn-ea"/>
              </a:endParaRPr>
            </a:p>
            <a:p>
              <a:pPr algn="ctr">
                <a:lnSpc>
                  <a:spcPts val="1200"/>
                </a:lnSpc>
              </a:pPr>
              <a:r>
                <a:rPr lang="en-US" altLang="ja-JP" sz="1100" dirty="0" smtClean="0">
                  <a:latin typeface="Britannic Bold" panose="020B0903060703020204" pitchFamily="34" charset="0"/>
                  <a:ea typeface="+mn-ea"/>
                </a:rPr>
                <a:t>OFF</a:t>
              </a:r>
              <a:r>
                <a:rPr lang="ja-JP" altLang="en-US" sz="1600" dirty="0" smtClean="0">
                  <a:latin typeface="Britannic Bold" panose="020B0903060703020204" pitchFamily="34" charset="0"/>
                  <a:ea typeface="+mn-ea"/>
                </a:rPr>
                <a:t> </a:t>
              </a:r>
              <a:endParaRPr kumimoji="1" lang="ja-JP" altLang="en-US" sz="1200" dirty="0">
                <a:latin typeface="Britannic Bold" panose="020B0903060703020204" pitchFamily="34" charset="0"/>
                <a:ea typeface="+mn-ea"/>
              </a:endParaRPr>
            </a:p>
          </p:txBody>
        </p:sp>
      </p:grpSp>
      <p:sp>
        <p:nvSpPr>
          <p:cNvPr id="198" name="下矢印 197"/>
          <p:cNvSpPr/>
          <p:nvPr/>
        </p:nvSpPr>
        <p:spPr>
          <a:xfrm>
            <a:off x="6014337" y="6759801"/>
            <a:ext cx="380737" cy="249031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9" name="テキスト ボックス 198"/>
          <p:cNvSpPr txBox="1"/>
          <p:nvPr/>
        </p:nvSpPr>
        <p:spPr>
          <a:xfrm>
            <a:off x="4355472" y="6084613"/>
            <a:ext cx="24930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〇〇〇〇〇〇〇〇〇〇〇〇〇〇〇！</a:t>
            </a:r>
            <a:r>
              <a:rPr kumimoji="1"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endParaRPr kumimoji="1" lang="ja-JP" altLang="en-US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0" name="テキスト ボックス 199"/>
          <p:cNvSpPr txBox="1"/>
          <p:nvPr/>
        </p:nvSpPr>
        <p:spPr>
          <a:xfrm>
            <a:off x="4484157" y="6314880"/>
            <a:ext cx="230832" cy="1384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pPr algn="ctr"/>
            <a:r>
              <a:rPr kumimoji="1" lang="en-US" altLang="ja-JP" sz="900" dirty="0" smtClean="0"/>
              <a:t>〔</a:t>
            </a:r>
            <a:r>
              <a:rPr kumimoji="1" lang="ja-JP" altLang="en-US" sz="900" dirty="0" smtClean="0"/>
              <a:t>例</a:t>
            </a:r>
            <a:r>
              <a:rPr kumimoji="1" lang="en-US" altLang="ja-JP" sz="900" dirty="0" smtClean="0"/>
              <a:t>〕</a:t>
            </a:r>
            <a:endParaRPr kumimoji="1" lang="ja-JP" altLang="en-US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7369</TotalTime>
  <Words>534</Words>
  <Application>Microsoft Office PowerPoint</Application>
  <PresentationFormat>A4 210 x 297 mm</PresentationFormat>
  <Paragraphs>101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④資料送付.ppt</dc:title>
  <dc:creator>株式会社ネクスウェイ</dc:creator>
  <cp:lastModifiedBy>ClutchPC</cp:lastModifiedBy>
  <cp:revision>644</cp:revision>
  <cp:lastPrinted>2017-10-23T08:42:51Z</cp:lastPrinted>
  <dcterms:created xsi:type="dcterms:W3CDTF">2003-07-01T04:43:24Z</dcterms:created>
  <dcterms:modified xsi:type="dcterms:W3CDTF">2020-02-28T09:41:48Z</dcterms:modified>
</cp:coreProperties>
</file>